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5" r:id="rId5"/>
  </p:sldMasterIdLst>
  <p:notesMasterIdLst>
    <p:notesMasterId r:id="rId7"/>
  </p:notesMasterIdLst>
  <p:handoutMasterIdLst>
    <p:handoutMasterId r:id="rId56"/>
  </p:handoutMasterIdLst>
  <p:sldIdLst>
    <p:sldId id="502" r:id="rId6"/>
    <p:sldId id="665" r:id="rId8"/>
    <p:sldId id="702" r:id="rId9"/>
    <p:sldId id="538" r:id="rId10"/>
    <p:sldId id="644" r:id="rId11"/>
    <p:sldId id="551" r:id="rId12"/>
    <p:sldId id="553" r:id="rId13"/>
    <p:sldId id="707" r:id="rId14"/>
    <p:sldId id="666" r:id="rId15"/>
    <p:sldId id="667" r:id="rId16"/>
    <p:sldId id="668" r:id="rId17"/>
    <p:sldId id="669" r:id="rId18"/>
    <p:sldId id="670" r:id="rId19"/>
    <p:sldId id="703" r:id="rId20"/>
    <p:sldId id="671" r:id="rId21"/>
    <p:sldId id="672" r:id="rId22"/>
    <p:sldId id="711" r:id="rId23"/>
    <p:sldId id="673" r:id="rId24"/>
    <p:sldId id="674" r:id="rId25"/>
    <p:sldId id="675" r:id="rId26"/>
    <p:sldId id="676" r:id="rId27"/>
    <p:sldId id="677" r:id="rId28"/>
    <p:sldId id="678" r:id="rId29"/>
    <p:sldId id="679" r:id="rId30"/>
    <p:sldId id="706" r:id="rId31"/>
    <p:sldId id="680" r:id="rId32"/>
    <p:sldId id="683" r:id="rId33"/>
    <p:sldId id="684" r:id="rId34"/>
    <p:sldId id="685" r:id="rId35"/>
    <p:sldId id="686" r:id="rId36"/>
    <p:sldId id="687" r:id="rId37"/>
    <p:sldId id="688"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705" r:id="rId52"/>
    <p:sldId id="708" r:id="rId53"/>
    <p:sldId id="709" r:id="rId54"/>
    <p:sldId id="710" r:id="rId55"/>
  </p:sldIdLst>
  <p:sldSz cx="9144000" cy="6858000" type="screen4x3"/>
  <p:notesSz cx="6797675" cy="992632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未定义" initials="BY" lastIdx="10" clrIdx="0"/>
  <p:cmAuthor id="1" name="Bo Yang" initials="BY"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CC"/>
    <a:srgbClr val="CC3300"/>
    <a:srgbClr val="003399"/>
    <a:srgbClr val="7F80F2"/>
    <a:srgbClr val="FFFFFF"/>
    <a:srgbClr val="C3D69F"/>
    <a:srgbClr val="B40000"/>
    <a:srgbClr val="003366"/>
    <a:srgbClr val="9A0000"/>
    <a:srgbClr val="2D0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1" autoAdjust="0"/>
    <p:restoredTop sz="88679" autoAdjust="0"/>
  </p:normalViewPr>
  <p:slideViewPr>
    <p:cSldViewPr>
      <p:cViewPr>
        <p:scale>
          <a:sx n="142" d="100"/>
          <a:sy n="142" d="100"/>
        </p:scale>
        <p:origin x="1160" y="32"/>
      </p:cViewPr>
      <p:guideLst>
        <p:guide orient="horz" pos="2160"/>
        <p:guide pos="2880"/>
      </p:guideLst>
    </p:cSldViewPr>
  </p:slideViewPr>
  <p:outlineViewPr>
    <p:cViewPr>
      <p:scale>
        <a:sx n="33" d="100"/>
        <a:sy n="33" d="100"/>
      </p:scale>
      <p:origin x="0" y="8886"/>
    </p:cViewPr>
  </p:outlineViewPr>
  <p:notesTextViewPr>
    <p:cViewPr>
      <p:scale>
        <a:sx n="140" d="100"/>
        <a:sy n="140" d="100"/>
      </p:scale>
      <p:origin x="0" y="0"/>
    </p:cViewPr>
  </p:notesTextViewPr>
  <p:sorterViewPr>
    <p:cViewPr>
      <p:scale>
        <a:sx n="66" d="100"/>
        <a:sy n="66" d="100"/>
      </p:scale>
      <p:origin x="0" y="0"/>
    </p:cViewPr>
  </p:sorterViewPr>
  <p:notesViewPr>
    <p:cSldViewPr>
      <p:cViewPr varScale="1">
        <p:scale>
          <a:sx n="58" d="100"/>
          <a:sy n="58" d="100"/>
        </p:scale>
        <p:origin x="-2532" y="-7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0" Type="http://schemas.openxmlformats.org/officeDocument/2006/relationships/commentAuthors" Target="commentAuthors.xml"/><Relationship Id="rId6" Type="http://schemas.openxmlformats.org/officeDocument/2006/relationships/slide" Target="slides/slide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5F58D85-482E-4DC5-BBBD-CA682167567C}" type="datetimeFigureOut">
              <a:rPr lang="zh-CN" altLang="en-US" smtClean="0"/>
            </a:fld>
            <a:endParaRPr lang="zh-CN" altLang="en-US"/>
          </a:p>
        </p:txBody>
      </p:sp>
      <p:sp>
        <p:nvSpPr>
          <p:cNvPr id="4" name="页脚占位符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8A29E1F1-37A6-4DD4-B6E8-C12CAAC013BC}"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B0569BB1-FA6C-4A1F-A98B-26DEA45605C5}" type="datetimeFigureOut">
              <a:rPr lang="zh-CN" altLang="en-US"/>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6907FA6-06C3-415C-A270-45AE454450FF}"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各位</a:t>
            </a:r>
            <a:r>
              <a:rPr lang="zh-CN" altLang="en-US" sz="1200" kern="1200" dirty="0" smtClean="0">
                <a:solidFill>
                  <a:schemeClr val="tx1"/>
                </a:solidFill>
                <a:effectLst/>
                <a:latin typeface="+mn-lt"/>
                <a:ea typeface="+mn-ea"/>
                <a:cs typeface="+mn-cs"/>
              </a:rPr>
              <a:t>老师上午好</a:t>
            </a:r>
            <a:r>
              <a:rPr lang="zh-CN" altLang="en-US" sz="1200" kern="1200" dirty="0">
                <a:solidFill>
                  <a:schemeClr val="tx1"/>
                </a:solidFill>
                <a:effectLst/>
                <a:latin typeface="+mn-lt"/>
                <a:ea typeface="+mn-ea"/>
                <a:cs typeface="+mn-cs"/>
              </a:rPr>
              <a:t>，我</a:t>
            </a:r>
            <a:r>
              <a:rPr lang="zh-CN" altLang="en-US" sz="1200" kern="1200" dirty="0" smtClean="0">
                <a:solidFill>
                  <a:schemeClr val="tx1"/>
                </a:solidFill>
                <a:effectLst/>
                <a:latin typeface="+mn-lt"/>
                <a:ea typeface="+mn-ea"/>
                <a:cs typeface="+mn-cs"/>
              </a:rPr>
              <a:t>叫朱培源，</a:t>
            </a:r>
            <a:r>
              <a:rPr lang="zh-CN" altLang="en-US" sz="1200" kern="1200" dirty="0">
                <a:solidFill>
                  <a:schemeClr val="tx1"/>
                </a:solidFill>
                <a:effectLst/>
                <a:latin typeface="+mn-lt"/>
                <a:ea typeface="+mn-ea"/>
                <a:cs typeface="+mn-cs"/>
              </a:rPr>
              <a:t>导师</a:t>
            </a:r>
            <a:r>
              <a:rPr lang="zh-CN" altLang="en-US" sz="1200" kern="1200" dirty="0" smtClean="0">
                <a:solidFill>
                  <a:schemeClr val="tx1"/>
                </a:solidFill>
                <a:effectLst/>
                <a:latin typeface="+mn-lt"/>
                <a:ea typeface="+mn-ea"/>
                <a:cs typeface="+mn-cs"/>
              </a:rPr>
              <a:t>是陈彩莲，</a:t>
            </a:r>
            <a:r>
              <a:rPr lang="zh-CN" altLang="en-US" sz="1200" kern="1200" dirty="0">
                <a:solidFill>
                  <a:schemeClr val="tx1"/>
                </a:solidFill>
                <a:effectLst/>
                <a:latin typeface="+mn-lt"/>
                <a:ea typeface="+mn-ea"/>
                <a:cs typeface="+mn-cs"/>
              </a:rPr>
              <a:t>我答辩的题目</a:t>
            </a:r>
            <a:r>
              <a:rPr lang="zh-CN" altLang="en-US" sz="1200" kern="1200" dirty="0" smtClean="0">
                <a:solidFill>
                  <a:schemeClr val="tx1"/>
                </a:solidFill>
                <a:effectLst/>
                <a:latin typeface="+mn-lt"/>
                <a:ea typeface="+mn-ea"/>
                <a:cs typeface="+mn-cs"/>
              </a:rPr>
              <a:t>是面向未知任务关系场景的多任务学习算法设计与应用</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3CFC841-E2E1-4802-8701-94EA307E94B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但是由于衰减点的存在，鲁棒估计器往往是非凸非光滑的，故将其转换为离群过程，使用离群变量进行样本作用效果的控制。</a:t>
            </a:r>
            <a:endParaRPr lang="zh-CN" altLang="en-US" dirty="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转换的关键则是要根据鲁棒估计器的函数形式确定离群过程中惩罚函数的具体形式，使得离群值出现时，惩罚函数项可以使离群变量的值趋近于零。转换流程有三个前提：</a:t>
            </a:r>
            <a:r>
              <a:rPr lang="en-US" altLang="zh-CN" dirty="0" smtClean="0"/>
              <a:t>1.</a:t>
            </a:r>
            <a:r>
              <a:rPr lang="zh-CN" altLang="en-US" dirty="0" smtClean="0"/>
              <a:t>转换前后的两个函数具有相同的最小值 </a:t>
            </a:r>
            <a:r>
              <a:rPr lang="en-US" altLang="zh-CN" dirty="0" smtClean="0"/>
              <a:t>2.</a:t>
            </a:r>
            <a:r>
              <a:rPr lang="zh-CN" altLang="en-US" dirty="0" smtClean="0"/>
              <a:t>离群值的影响界应由离群变量控制 </a:t>
            </a:r>
            <a:r>
              <a:rPr lang="en-US" altLang="zh-CN" dirty="0" smtClean="0"/>
              <a:t>3.</a:t>
            </a:r>
            <a:r>
              <a:rPr lang="zh-CN" altLang="en-US" dirty="0" smtClean="0"/>
              <a:t>可求得最小值，即转换后函数关于离群变量的二阶偏导大于</a:t>
            </a:r>
            <a:r>
              <a:rPr lang="en-US" altLang="zh-CN" dirty="0" smtClean="0"/>
              <a:t>0</a:t>
            </a:r>
            <a:endParaRPr lang="en-US" altLang="zh-CN" dirty="0" smtClean="0"/>
          </a:p>
          <a:p>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转换的关键是什么？存在一个输入</a:t>
            </a:r>
            <a:r>
              <a:rPr lang="en-US" altLang="zh-CN" dirty="0" smtClean="0"/>
              <a:t>r</a:t>
            </a:r>
            <a:r>
              <a:rPr lang="zh-CN" altLang="en-US" dirty="0" smtClean="0"/>
              <a:t>，使得原始鲁棒估计器的最小值和离群过程的最小值相同。利用微分后函数的恒等关系，使用多重积分还原惩罚函数。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完整的转换流程在论文中进行了详细的推导。转换方法如上述算法所示，关键是根据鲁棒估计器得到小</a:t>
            </a:r>
            <a:r>
              <a:rPr lang="en-US" altLang="zh-CN" dirty="0" smtClean="0"/>
              <a:t>psi</a:t>
            </a:r>
            <a:r>
              <a:rPr lang="zh-CN" altLang="en-US" dirty="0" smtClean="0"/>
              <a:t>的形式，然后证明该函数满足三个前提条件，最终按照该式求得离群惩罚函数的具体形式。转换过后需要与连续类优化方法结合进行多变量的交替迭代优化</a:t>
            </a:r>
            <a:endParaRPr lang="en-US" altLang="zh-CN" dirty="0" smtClean="0"/>
          </a:p>
          <a:p>
            <a:endParaRPr lang="en-US" altLang="zh-CN" dirty="0" smtClean="0"/>
          </a:p>
          <a:p>
            <a:r>
              <a:rPr lang="zh-CN" altLang="en-US" dirty="0" smtClean="0"/>
              <a:t>转换的关键是什么？存在一个输入</a:t>
            </a:r>
            <a:r>
              <a:rPr lang="en-US" altLang="zh-CN" dirty="0" smtClean="0"/>
              <a:t>r</a:t>
            </a:r>
            <a:r>
              <a:rPr lang="zh-CN" altLang="en-US" dirty="0" smtClean="0"/>
              <a:t>，使得原始鲁棒估计器的最小值和离群过程的最小值相同。利用微分后函数的恒等关系，使用多重积分还原惩罚函数。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a:t>
            </a:r>
            <a:r>
              <a:rPr lang="en-US" altLang="zh-CN" dirty="0" smtClean="0"/>
              <a:t>Xx</a:t>
            </a:r>
            <a:r>
              <a:rPr lang="zh-CN" altLang="en-US" dirty="0" smtClean="0"/>
              <a:t>鲁棒估计器为例，绿色曲线为原始估计器，取不同</a:t>
            </a:r>
            <a:r>
              <a:rPr lang="en-US" altLang="zh-CN" dirty="0" smtClean="0"/>
              <a:t>z</a:t>
            </a:r>
            <a:r>
              <a:rPr lang="zh-CN" altLang="en-US" dirty="0" smtClean="0"/>
              <a:t>值可以得到原始函数在不同区间的近似。</a:t>
            </a:r>
            <a:r>
              <a:rPr lang="en-US" altLang="zh-CN" dirty="0" smtClean="0"/>
              <a:t>z</a:t>
            </a:r>
            <a:r>
              <a:rPr lang="zh-CN" altLang="en-US" dirty="0" smtClean="0"/>
              <a:t>值较小时，</a:t>
            </a:r>
            <a:r>
              <a:rPr lang="en-US" altLang="zh-CN" dirty="0" smtClean="0"/>
              <a:t>XXX</a:t>
            </a:r>
            <a:r>
              <a:rPr lang="zh-CN" altLang="en-US" dirty="0" smtClean="0"/>
              <a:t>，</a:t>
            </a:r>
            <a:r>
              <a:rPr lang="en-US" altLang="zh-CN" dirty="0" smtClean="0"/>
              <a:t>z</a:t>
            </a:r>
            <a:r>
              <a:rPr lang="zh-CN" altLang="en-US" dirty="0" smtClean="0"/>
              <a:t>值较大时，</a:t>
            </a:r>
            <a:r>
              <a:rPr lang="en-US" altLang="zh-CN" dirty="0" smtClean="0"/>
              <a:t>XXX</a:t>
            </a:r>
            <a:endParaRPr lang="zh-CN" altLang="en-US" dirty="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下面提出基于鲁班估计器的自适应多任务学习算法</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首先进行多任务学习通用目标函数的建模，其通过正则化项和数据拟合项来控制多任务的协同配合。</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但在未知任务关系场景下，带来了以下挑战：</a:t>
            </a:r>
            <a:r>
              <a:rPr lang="en-US" altLang="zh-CN" dirty="0" smtClean="0"/>
              <a:t>XXX</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本研究给出的解决方案是：</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en-US" altLang="zh-CN" dirty="0" smtClean="0"/>
              <a:t>RFCMTL</a:t>
            </a:r>
            <a:r>
              <a:rPr lang="zh-CN" altLang="en-US" dirty="0" smtClean="0"/>
              <a:t>的目标函数由三个部分组成：利用二次残差项拟合任务自身的数据。使用任务参数间距离衡量任务关系，并且使用参数矩阵特征系数列的二范数来进行特征选择。选取求解比较方便的</a:t>
            </a:r>
            <a:r>
              <a:rPr lang="en-US" altLang="zh-CN" dirty="0" smtClean="0"/>
              <a:t>Gm</a:t>
            </a:r>
            <a:r>
              <a:rPr lang="zh-CN" altLang="en-US" dirty="0" smtClean="0"/>
              <a:t>估计器，按照第二章中提出的方法转换为离群过程的形式。</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en-US" altLang="zh-CN" dirty="0" smtClean="0"/>
              <a:t>Gm</a:t>
            </a:r>
            <a:r>
              <a:rPr lang="zh-CN" altLang="en-US" dirty="0" smtClean="0"/>
              <a:t>估计器的具体作用效果为：当鲁棒估计器的输入为参数向量间距离时，其可以加速相似任务的考虑，阻止不相似任务之间的影响，具体来说</a:t>
            </a:r>
            <a:r>
              <a:rPr lang="en-US" altLang="zh-CN" sz="1200" kern="1200" dirty="0" smtClean="0">
                <a:solidFill>
                  <a:schemeClr val="tx1"/>
                </a:solidFill>
                <a:effectLst/>
                <a:latin typeface="+mn-lt"/>
                <a:ea typeface="+mn-ea"/>
                <a:cs typeface="+mn-cs"/>
              </a:rPr>
              <a:t>RFCMTL</a:t>
            </a:r>
            <a:r>
              <a:rPr lang="zh-CN" altLang="en-US" sz="1200" kern="1200" dirty="0" smtClean="0">
                <a:solidFill>
                  <a:schemeClr val="tx1"/>
                </a:solidFill>
                <a:effectLst/>
                <a:latin typeface="+mn-lt"/>
                <a:ea typeface="+mn-ea"/>
                <a:cs typeface="+mn-cs"/>
              </a:rPr>
              <a:t>可以修剪多任务簇之间的虚假连接，并使那些属于同一簇的任务趋向于同一空间位置，高度重叠的任务簇也可以通过数据项和聚类项的交互作用给区分开</a:t>
            </a:r>
            <a:r>
              <a:rPr lang="en-US" altLang="zh-CN" dirty="0" smtClean="0"/>
              <a:t>.</a:t>
            </a:r>
            <a:r>
              <a:rPr lang="zh-CN" altLang="en-US" dirty="0" smtClean="0"/>
              <a:t>当输入为特征参数的向量二范数时，鲁棒估计器可以加速筛选无意义特征，并且可以保护主要特征参数。对比来看，直接采用</a:t>
            </a:r>
            <a:r>
              <a:rPr lang="en-US" altLang="zh-CN" dirty="0" smtClean="0"/>
              <a:t>L1</a:t>
            </a:r>
            <a:r>
              <a:rPr lang="zh-CN" altLang="en-US" dirty="0" smtClean="0"/>
              <a:t>估计器没有这种任务关系自动衡量的功能。</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完整的目标函数建模后使用交替最小二乘法进行优化。首先初始化任务参数矩阵</a:t>
            </a:r>
            <a:r>
              <a:rPr lang="en-US" altLang="zh-CN" dirty="0" smtClean="0"/>
              <a:t>W</a:t>
            </a:r>
            <a:r>
              <a:rPr lang="zh-CN" altLang="en-US" dirty="0" smtClean="0"/>
              <a:t>，并求解</a:t>
            </a:r>
            <a:r>
              <a:rPr lang="en-US" altLang="zh-CN" dirty="0" smtClean="0"/>
              <a:t>L</a:t>
            </a:r>
            <a:r>
              <a:rPr lang="zh-CN" altLang="en-US" dirty="0" smtClean="0"/>
              <a:t>和</a:t>
            </a:r>
            <a:r>
              <a:rPr lang="en-US" altLang="zh-CN" dirty="0" smtClean="0"/>
              <a:t>H</a:t>
            </a:r>
            <a:r>
              <a:rPr lang="zh-CN" altLang="en-US" dirty="0" smtClean="0"/>
              <a:t>。接着聚合参数和数据输入输出，求解向量化后的模型参数</a:t>
            </a:r>
            <a:r>
              <a:rPr lang="en-US" altLang="zh-CN" dirty="0" smtClean="0"/>
              <a:t>V</a:t>
            </a:r>
            <a:r>
              <a:rPr lang="zh-CN" altLang="en-US" dirty="0" smtClean="0"/>
              <a:t>。根据最小二乘法将其化简为右下形式，根据（</a:t>
            </a:r>
            <a:r>
              <a:rPr lang="en-US" altLang="zh-CN" dirty="0" smtClean="0"/>
              <a:t>A+B+C</a:t>
            </a:r>
            <a:r>
              <a:rPr lang="zh-CN" altLang="en-US" dirty="0" smtClean="0"/>
              <a:t>）矩阵为拉</a:t>
            </a:r>
            <a:r>
              <a:rPr lang="zh-CN" altLang="en-US" sz="1200" kern="1200" dirty="0" smtClean="0">
                <a:solidFill>
                  <a:schemeClr val="tx1"/>
                </a:solidFill>
                <a:effectLst/>
                <a:latin typeface="+mn-lt"/>
                <a:ea typeface="+mn-ea"/>
                <a:cs typeface="+mn-cs"/>
              </a:rPr>
              <a:t>普拉斯矩阵和多个对角分块矩阵的累加和</a:t>
            </a:r>
            <a:r>
              <a:rPr lang="zh-CN" altLang="en-US" dirty="0" smtClean="0"/>
              <a:t>，故采用层次化求解器</a:t>
            </a:r>
            <a:r>
              <a:rPr lang="en-US" altLang="zh-CN" dirty="0" smtClean="0"/>
              <a:t>CMG</a:t>
            </a:r>
            <a:r>
              <a:rPr lang="zh-CN" altLang="en-US" dirty="0" smtClean="0"/>
              <a:t>加速</a:t>
            </a:r>
            <a:r>
              <a:rPr lang="en-US" altLang="zh-CN" dirty="0" smtClean="0"/>
              <a:t>V</a:t>
            </a:r>
            <a:r>
              <a:rPr lang="zh-CN" altLang="en-US" dirty="0" smtClean="0"/>
              <a:t>的求解。</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en-US" altLang="zh-CN" dirty="0" smtClean="0"/>
              <a:t>RFCMTL</a:t>
            </a:r>
            <a:r>
              <a:rPr lang="zh-CN" altLang="en-US" dirty="0" smtClean="0"/>
              <a:t>整体的算法流程如算法</a:t>
            </a:r>
            <a:r>
              <a:rPr lang="en-US" altLang="zh-CN" dirty="0" smtClean="0"/>
              <a:t>3-1</a:t>
            </a:r>
            <a:r>
              <a:rPr lang="zh-CN" altLang="en-US" dirty="0" smtClean="0"/>
              <a:t>所示，优化的效果是：</a:t>
            </a:r>
            <a:r>
              <a:rPr lang="en-US" altLang="zh-CN" dirty="0" smtClean="0"/>
              <a:t>XXX</a:t>
            </a:r>
            <a:r>
              <a:rPr lang="zh-CN" altLang="en-US" dirty="0" smtClean="0"/>
              <a:t>。</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我的研究内容主要分为五个部分，首先是研究背景</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使用了多组数据进行了对照试验，对照组设计的目的有</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对比的算法包括了</a:t>
            </a:r>
            <a:r>
              <a:rPr lang="en-US" altLang="zh-CN" dirty="0" smtClean="0"/>
              <a:t>XXX</a:t>
            </a:r>
            <a:r>
              <a:rPr lang="zh-CN" altLang="en-US" dirty="0" smtClean="0"/>
              <a:t>，并且</a:t>
            </a:r>
            <a:r>
              <a:rPr lang="en-US" altLang="zh-CN" dirty="0" smtClean="0"/>
              <a:t>XXX</a:t>
            </a:r>
            <a:r>
              <a:rPr lang="zh-CN" altLang="en-US" dirty="0" smtClean="0"/>
              <a:t>。在实验结果中记录了其多次实验的平均均方根误差和多次实验结果之间的标准差，</a:t>
            </a:r>
            <a:r>
              <a:rPr lang="zh-CN" altLang="en-US" sz="1200" kern="1200" dirty="0" smtClean="0">
                <a:solidFill>
                  <a:schemeClr val="tx1"/>
                </a:solidFill>
                <a:effectLst/>
                <a:latin typeface="+mn-lt"/>
                <a:ea typeface="+mn-ea"/>
                <a:cs typeface="+mn-cs"/>
              </a:rPr>
              <a:t>并通过配对</a:t>
            </a:r>
            <a:r>
              <a:rPr lang="en-US" altLang="zh-CN" sz="1200" i="1" kern="12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检验 </a:t>
            </a:r>
            <a:r>
              <a:rPr lang="en-US" altLang="zh-CN" sz="1200" kern="1200" dirty="0" smtClean="0">
                <a:solidFill>
                  <a:schemeClr val="tx1"/>
                </a:solidFill>
                <a:effectLst/>
                <a:latin typeface="+mn-lt"/>
                <a:ea typeface="+mn-ea"/>
                <a:cs typeface="+mn-cs"/>
              </a:rPr>
              <a:t>(α = 0.05) </a:t>
            </a:r>
            <a:r>
              <a:rPr lang="zh-CN" altLang="en-US" sz="1200" kern="1200" dirty="0" smtClean="0">
                <a:solidFill>
                  <a:schemeClr val="tx1"/>
                </a:solidFill>
                <a:effectLst/>
                <a:latin typeface="+mn-lt"/>
                <a:ea typeface="+mn-ea"/>
                <a:cs typeface="+mn-cs"/>
              </a:rPr>
              <a:t>对这些方法的预测结果进行平均值差异度的比较，实验中的所有结果统计置信度</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&lt; 0.01 </a:t>
            </a:r>
            <a:endParaRPr lang="zh-CN" altLang="en-US"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在多组数据集上均达到了最佳的回归精度，并且</a:t>
            </a:r>
            <a:r>
              <a:rPr lang="en-US" altLang="zh-CN" dirty="0" smtClean="0"/>
              <a:t>XXX</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接下来，我们提出基于多任务学习的刀具剩余寿命预测系统，以完善多任务学习的应用和解决工业实际场景的特定问题</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精准预测刀具失效时间在实际数控机床加工现场有着很重要的意义，具体来说其可以：</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搭建刀具剩余寿命预测系统应用的目标为：</a:t>
            </a:r>
            <a:r>
              <a:rPr lang="en-US" altLang="zh-CN" dirty="0" smtClean="0"/>
              <a:t>XXX</a:t>
            </a:r>
            <a:r>
              <a:rPr lang="zh-CN" altLang="en-US" dirty="0" smtClean="0"/>
              <a:t>。</a:t>
            </a:r>
            <a:r>
              <a:rPr lang="zh-CN" altLang="en-US" baseline="0" dirty="0" smtClean="0"/>
              <a:t> 多工况包含了工业现场的多种异构加工要素，以走刀路径为例，发现其变化十分迅速，且大多没有固定规律。</a:t>
            </a:r>
            <a:endParaRPr lang="en-US" altLang="zh-CN" baseline="0"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对于刀具剩余寿命预测模型的研究现状分为以下三种：</a:t>
            </a:r>
            <a:r>
              <a:rPr lang="en-US" altLang="zh-CN" dirty="0" smtClean="0"/>
              <a:t>1.</a:t>
            </a:r>
            <a:r>
              <a:rPr lang="zh-CN" altLang="en-US" dirty="0" smtClean="0"/>
              <a:t>基于物理模型的方法，此类方法在缺少专家经验</a:t>
            </a:r>
            <a:r>
              <a:rPr lang="en-US" altLang="zh-CN" dirty="0" smtClean="0"/>
              <a:t>XXX</a:t>
            </a:r>
            <a:r>
              <a:rPr lang="zh-CN" altLang="en-US" dirty="0" smtClean="0"/>
              <a:t> </a:t>
            </a:r>
            <a:r>
              <a:rPr lang="en-US" altLang="zh-CN" dirty="0" smtClean="0"/>
              <a:t>2.</a:t>
            </a:r>
            <a:r>
              <a:rPr lang="zh-CN" altLang="en-US" dirty="0" smtClean="0"/>
              <a:t>基于</a:t>
            </a:r>
            <a:r>
              <a:rPr lang="en-US" altLang="zh-CN" dirty="0" smtClean="0"/>
              <a:t>XXX</a:t>
            </a:r>
            <a:r>
              <a:rPr lang="zh-CN" altLang="en-US" dirty="0" smtClean="0"/>
              <a:t>的方法，受限于加工状态信号，受不同加工流程和数据更新时延的影响。</a:t>
            </a:r>
            <a:r>
              <a:rPr lang="en-US" altLang="zh-CN" dirty="0" smtClean="0"/>
              <a:t>3.</a:t>
            </a:r>
            <a:r>
              <a:rPr lang="zh-CN" altLang="en-US" dirty="0" smtClean="0"/>
              <a:t>基于单任务机器学习的数据驱动方法，在</a:t>
            </a:r>
            <a:r>
              <a:rPr lang="en-US" altLang="zh-CN" dirty="0" smtClean="0"/>
              <a:t>XXX</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由此可见，搭建一个在多工况条件下的预测系统，有以下两个主要挑战：</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本研究主要关注刀具剩余寿命预测系统中的算法部分</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本研究提出的解决方案分为三大步骤：</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考虑到多变工况和多种刀具的场景中直接预测剩余寿命不太合适，故设计了剩余寿命率作为预测标签</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我的研究内容主要分为五个部分，首先是研究背景</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这是整体的算法流程图，其中经过</a:t>
            </a:r>
            <a:r>
              <a:rPr lang="en-US" altLang="zh-CN" dirty="0" smtClean="0"/>
              <a:t>EMD</a:t>
            </a:r>
            <a:r>
              <a:rPr lang="zh-CN" altLang="en-US" dirty="0" smtClean="0"/>
              <a:t>分解后的数据在云中心进行较大计算量的特征生成和筛选，在边缘侧进行实时数据的特征并行生成。最后经过工况识别后，将带有工况标签的数据输入给预测模型，得到预测的剩余寿命值。下面将详细讲解算法流程中的具体步骤</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首先本节处理数据的来源为</a:t>
            </a:r>
            <a:r>
              <a:rPr lang="en-US" altLang="zh-CN" dirty="0" smtClean="0"/>
              <a:t>XXX</a:t>
            </a:r>
            <a:r>
              <a:rPr lang="zh-CN" altLang="en-US" dirty="0" smtClean="0"/>
              <a:t>，来自富士康的某手机模具的数控机床加工现场</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经过对数据的统计后发现存在</a:t>
            </a:r>
            <a:r>
              <a:rPr lang="en-US" altLang="zh-CN" dirty="0" smtClean="0"/>
              <a:t>XXX,</a:t>
            </a:r>
            <a:r>
              <a:rPr lang="zh-CN" altLang="en-US" dirty="0" smtClean="0"/>
              <a:t>且时域幅值存在先升后降的</a:t>
            </a:r>
            <a:r>
              <a:rPr lang="en-US" altLang="zh-CN" dirty="0" smtClean="0"/>
              <a:t>XXXX</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根据之前的统计观察，发现数据中共存在两种停机状态，应对其进行剔除</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筛除停机状态后的原始工作状态振动信号包含有多种混杂噪声，故利用小波降噪对振动传感器这种非平稳信号进行降噪</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对降噪后的数据进行经验模态分解以挖掘非平稳信号在不同时间尺度下的局部特征信息</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对本征模态函数和原始振动信号同时进行时域、频域和时频域的特征提取，挖掘出对刀具状态敏感的特征信息</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从振动信号时域均值中可以看到，刀具工作后期的确有磨损加剧的表现</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经过特征提取后，可以将原始</a:t>
            </a:r>
            <a:r>
              <a:rPr lang="en-US" altLang="zh-CN" dirty="0" smtClean="0"/>
              <a:t>10G</a:t>
            </a:r>
            <a:r>
              <a:rPr lang="zh-CN" altLang="en-US" dirty="0" smtClean="0"/>
              <a:t>左右的数据处理为包含</a:t>
            </a:r>
            <a:r>
              <a:rPr lang="en-US" altLang="zh-CN" dirty="0" smtClean="0"/>
              <a:t>27w</a:t>
            </a:r>
            <a:r>
              <a:rPr lang="zh-CN" altLang="en-US" dirty="0" smtClean="0"/>
              <a:t>个样本，每个样本包含</a:t>
            </a:r>
            <a:r>
              <a:rPr lang="en-US" altLang="zh-CN" dirty="0" smtClean="0"/>
              <a:t>448</a:t>
            </a:r>
            <a:r>
              <a:rPr lang="zh-CN" altLang="en-US" dirty="0" smtClean="0"/>
              <a:t>个特征的连续特征数据集</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但是原始维度太高，还是存在着大量无意义的特征，会影响模型的预测精度和计算开销，需要对特征进行筛选。</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设计了粗筛和精筛两个步骤，利用信息熵和排列熵等无监督方法过滤掉</a:t>
            </a:r>
            <a:r>
              <a:rPr lang="en-US" altLang="zh-CN" dirty="0" smtClean="0"/>
              <a:t>Xx</a:t>
            </a:r>
            <a:r>
              <a:rPr lang="zh-CN" altLang="en-US" dirty="0" smtClean="0"/>
              <a:t>特征，使用线性回归和</a:t>
            </a:r>
            <a:r>
              <a:rPr lang="en-US" altLang="zh-CN" dirty="0" err="1" smtClean="0"/>
              <a:t>Xgboost</a:t>
            </a:r>
            <a:r>
              <a:rPr lang="zh-CN" altLang="en-US" dirty="0" smtClean="0"/>
              <a:t>进行有监督的特征筛选</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mn-lt"/>
                <a:ea typeface="+mn-ea"/>
                <a:cs typeface="+mn-cs"/>
              </a:rPr>
              <a:t>单任务机器学习面临以下几个问题：</a:t>
            </a:r>
            <a:r>
              <a:rPr lang="en-US" altLang="zh-CN" sz="1200" b="0" i="0" u="none" strike="noStrike" kern="1200" baseline="0" dirty="0" smtClean="0">
                <a:solidFill>
                  <a:schemeClr val="tx1"/>
                </a:solidFill>
                <a:latin typeface="+mn-lt"/>
                <a:ea typeface="+mn-ea"/>
                <a:cs typeface="+mn-cs"/>
              </a:rPr>
              <a:t>XXX</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通过对数据进行场景细分，可以将单任务学习问题切割成多任务学习问题，多任务学习方法的优点在于：</a:t>
            </a:r>
            <a:r>
              <a:rPr lang="en-US" altLang="zh-CN" sz="1200" b="0" i="0" u="none" strike="noStrike" kern="1200" baseline="0" dirty="0" smtClean="0">
                <a:solidFill>
                  <a:schemeClr val="tx1"/>
                </a:solidFill>
                <a:latin typeface="+mn-lt"/>
                <a:ea typeface="+mn-ea"/>
                <a:cs typeface="+mn-cs"/>
              </a:rPr>
              <a:t>XXX</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总的来说设计一个多任务学习方法的核心目的就是</a:t>
            </a:r>
            <a:r>
              <a:rPr lang="en-US" altLang="zh-CN" sz="1200" b="0" i="0" u="none" strike="noStrike" kern="1200" baseline="0" dirty="0" smtClean="0">
                <a:solidFill>
                  <a:schemeClr val="tx1"/>
                </a:solidFill>
                <a:latin typeface="+mn-lt"/>
                <a:ea typeface="+mn-ea"/>
                <a:cs typeface="+mn-cs"/>
              </a:rPr>
              <a:t>XXX</a:t>
            </a: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使用</a:t>
            </a:r>
            <a:r>
              <a:rPr lang="en-US" altLang="zh-CN" dirty="0" smtClean="0"/>
              <a:t>XGB</a:t>
            </a:r>
            <a:r>
              <a:rPr lang="zh-CN" altLang="en-US" dirty="0" smtClean="0"/>
              <a:t>的特征重要性分数作为评价特征重要程度的关键指标，保留</a:t>
            </a:r>
            <a:r>
              <a:rPr lang="en-US" altLang="zh-CN" dirty="0" smtClean="0"/>
              <a:t>XXX</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建树过程中，会首先进行特征值的自动分桶，接着按照分好的特征桶值，依次迭代计算按此值进行分裂所得到的信息增益，最终选取最大信息增益所对应的特征值进行分裂。特征重要性指的是建树过程中利用该特征进行分裂的总次数，根据</a:t>
            </a:r>
            <a:r>
              <a:rPr lang="en-US" altLang="zh-CN" dirty="0" smtClean="0"/>
              <a:t>XGB</a:t>
            </a:r>
            <a:r>
              <a:rPr lang="zh-CN" altLang="en-US" dirty="0" smtClean="0"/>
              <a:t>的目标函数来看，这样的特征是数据集中包含信息增益最多的特征。</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接下来在样本维度使用分离森林进行异常样本筛选，经过筛选后的数据集包含了</a:t>
            </a:r>
            <a:r>
              <a:rPr lang="en-US" altLang="zh-CN" dirty="0" smtClean="0"/>
              <a:t>26</a:t>
            </a:r>
            <a:r>
              <a:rPr lang="zh-CN" altLang="en-US" dirty="0" smtClean="0"/>
              <a:t>万个样本，每个样本包含了</a:t>
            </a:r>
            <a:r>
              <a:rPr lang="en-US" altLang="zh-CN" dirty="0" smtClean="0"/>
              <a:t>29</a:t>
            </a:r>
            <a:r>
              <a:rPr lang="zh-CN" altLang="en-US" dirty="0" smtClean="0"/>
              <a:t>维特征</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使用处理过后的特征数据集进行工况识别，考虑前提假设为：</a:t>
            </a:r>
            <a:r>
              <a:rPr lang="en-US" altLang="zh-CN" dirty="0" smtClean="0"/>
              <a:t>XXXX</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对包含多个要素的工况数据进行无监督聚类识别，选取同时使</a:t>
            </a:r>
            <a:r>
              <a:rPr lang="en-US" altLang="zh-CN" dirty="0" smtClean="0"/>
              <a:t>XXXX</a:t>
            </a:r>
            <a:r>
              <a:rPr lang="zh-CN" altLang="en-US" dirty="0" smtClean="0"/>
              <a:t>都大的聚类簇个数和聚类簇标签</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在本研究中设置了三个对照组：第一个对照组通过设置</a:t>
            </a:r>
            <a:r>
              <a:rPr lang="en-US" altLang="zh-CN" dirty="0" smtClean="0"/>
              <a:t>XXX</a:t>
            </a:r>
            <a:r>
              <a:rPr lang="zh-CN" altLang="en-US" dirty="0" smtClean="0"/>
              <a:t>验证</a:t>
            </a:r>
            <a:r>
              <a:rPr lang="en-US" altLang="zh-CN" dirty="0" smtClean="0"/>
              <a:t>XXX</a:t>
            </a:r>
            <a:r>
              <a:rPr lang="zh-CN" altLang="en-US" dirty="0" smtClean="0"/>
              <a:t>；第二个对照组通过设置</a:t>
            </a:r>
            <a:r>
              <a:rPr lang="en-US" altLang="zh-CN" dirty="0" smtClean="0"/>
              <a:t>XXX</a:t>
            </a:r>
            <a:r>
              <a:rPr lang="zh-CN" altLang="en-US" dirty="0" smtClean="0"/>
              <a:t>验证</a:t>
            </a:r>
            <a:r>
              <a:rPr lang="en-US" altLang="zh-CN" dirty="0" smtClean="0"/>
              <a:t>XXX</a:t>
            </a:r>
            <a:r>
              <a:rPr lang="zh-CN" altLang="en-US" dirty="0" smtClean="0"/>
              <a:t>；第三个对照组通过设置</a:t>
            </a:r>
            <a:r>
              <a:rPr lang="en-US" altLang="zh-CN" dirty="0" smtClean="0"/>
              <a:t>XXX</a:t>
            </a:r>
            <a:r>
              <a:rPr lang="zh-CN" altLang="en-US" dirty="0" smtClean="0"/>
              <a:t>验证</a:t>
            </a:r>
            <a:r>
              <a:rPr lang="en-US" altLang="zh-CN" dirty="0" smtClean="0"/>
              <a:t>XXX</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从实验结果来看：</a:t>
            </a:r>
            <a:r>
              <a:rPr lang="en-US" altLang="zh-CN" dirty="0" smtClean="0"/>
              <a:t>XXXX</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使用某刀具全生命周期数据作为预测数据，可以发现</a:t>
            </a:r>
            <a:r>
              <a:rPr lang="en-US" altLang="zh-CN" dirty="0" smtClean="0"/>
              <a:t>XXXX</a:t>
            </a: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defRPr/>
            </a:pPr>
            <a:r>
              <a:rPr lang="zh-CN" altLang="en-US" dirty="0" smtClean="0"/>
              <a:t>下面是本研究的总结和展望</a:t>
            </a: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硕士阶段参与的项目和学术成果</a:t>
            </a:r>
            <a:r>
              <a:rPr lang="zh-CN" altLang="en-US" dirty="0" smtClean="0"/>
              <a:t>如下，发表一篇</a:t>
            </a:r>
            <a:r>
              <a:rPr lang="en-US" altLang="zh-CN" dirty="0" err="1" smtClean="0"/>
              <a:t>Ei</a:t>
            </a:r>
            <a:r>
              <a:rPr lang="zh-CN" altLang="en-US" dirty="0" smtClean="0"/>
              <a:t>会议论文</a:t>
            </a:r>
            <a:endParaRPr lang="zh-CN" altLang="en-US" dirty="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dirty="0"/>
              <a:t>这是我所有报告的内容，感谢各位老师耐心的观看，也请</a:t>
            </a:r>
            <a:r>
              <a:rPr lang="zh-CN" altLang="en-US" sz="1200" b="0" i="0" kern="1200" dirty="0">
                <a:solidFill>
                  <a:schemeClr val="tx1"/>
                </a:solidFill>
                <a:effectLst/>
                <a:latin typeface="+mn-lt"/>
                <a:ea typeface="+mn-ea"/>
                <a:cs typeface="+mn-cs"/>
              </a:rPr>
              <a:t>提出宝贵的意见。谢谢</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多任务学习有以下几个研究方向：</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首先是</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，此类方法通过对参数进行矩阵范数的约束或进行低秩分解来学习特征，不足在于此类方法只能处理相似任务的情况</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XXX</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接下来是基于任务关系的方法，其通过</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XXXX</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，但不足是</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基于深度学习的方法也是最近的研究热点，其</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XXX</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，不足</a:t>
            </a: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a:t>
            </a:r>
            <a:endPar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总的来说，当前方法</a:t>
            </a:r>
            <a:r>
              <a:rPr lang="en-US" altLang="zh-CN" sz="12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XXXXX</a:t>
            </a:r>
            <a:endParaRPr lang="en-US" altLang="zh-CN" sz="1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本研究的主要内容分为两大部分：</a:t>
            </a:r>
            <a:r>
              <a:rPr lang="en-US" altLang="zh-CN"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XXXXXX</a:t>
            </a:r>
            <a:endParaRPr lang="en-US" altLang="zh-CN"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研究挑战在于以下四个方面：</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latin typeface="微软雅黑" panose="020B0503020204020204" pitchFamily="34" charset="-122"/>
                <a:ea typeface="微软雅黑" panose="020B0503020204020204" pitchFamily="34" charset="-122"/>
              </a:rPr>
              <a:t>因此本文主要研究在未知任务关系场景下，如何更好的对相似任务进行判别并进行共享信息的利用</a:t>
            </a:r>
            <a:r>
              <a:rPr lang="zh-CN" altLang="en-US" dirty="0" smtClean="0">
                <a:solidFill>
                  <a:srgbClr val="FF0000"/>
                </a:solidFill>
                <a:latin typeface="微软雅黑" panose="020B0503020204020204" pitchFamily="34" charset="-122"/>
                <a:ea typeface="微软雅黑" panose="020B0503020204020204" pitchFamily="34" charset="-122"/>
              </a:rPr>
              <a:t>。论文主要包括</a:t>
            </a:r>
            <a:r>
              <a:rPr lang="en-US" altLang="zh-CN" dirty="0" smtClean="0">
                <a:solidFill>
                  <a:srgbClr val="FF0000"/>
                </a:solidFill>
                <a:latin typeface="微软雅黑" panose="020B0503020204020204" pitchFamily="34" charset="-122"/>
                <a:ea typeface="微软雅黑" panose="020B0503020204020204" pitchFamily="34" charset="-122"/>
              </a:rPr>
              <a:t>5</a:t>
            </a:r>
            <a:r>
              <a:rPr lang="zh-CN" altLang="en-US" dirty="0" smtClean="0">
                <a:solidFill>
                  <a:srgbClr val="FF0000"/>
                </a:solidFill>
                <a:latin typeface="微软雅黑" panose="020B0503020204020204" pitchFamily="34" charset="-122"/>
                <a:ea typeface="微软雅黑" panose="020B0503020204020204" pitchFamily="34" charset="-122"/>
              </a:rPr>
              <a:t>章，首先是绪论，接着在第二章</a:t>
            </a:r>
            <a:r>
              <a:rPr lang="en-US" altLang="zh-CN" dirty="0" smtClean="0">
                <a:solidFill>
                  <a:srgbClr val="FF0000"/>
                </a:solidFill>
                <a:latin typeface="微软雅黑" panose="020B0503020204020204" pitchFamily="34" charset="-122"/>
                <a:ea typeface="微软雅黑" panose="020B0503020204020204" pitchFamily="34" charset="-122"/>
              </a:rPr>
              <a:t>XXX</a:t>
            </a:r>
            <a:r>
              <a:rPr lang="zh-CN" altLang="en-US" dirty="0" smtClean="0">
                <a:solidFill>
                  <a:srgbClr val="FF0000"/>
                </a:solidFill>
                <a:latin typeface="微软雅黑" panose="020B0503020204020204" pitchFamily="34" charset="-122"/>
                <a:ea typeface="微软雅黑" panose="020B0503020204020204" pitchFamily="34" charset="-122"/>
              </a:rPr>
              <a:t>，基于其理论引出第三章</a:t>
            </a:r>
            <a:r>
              <a:rPr lang="en-US" altLang="zh-CN" dirty="0" smtClean="0">
                <a:solidFill>
                  <a:srgbClr val="FF0000"/>
                </a:solidFill>
                <a:latin typeface="微软雅黑" panose="020B0503020204020204" pitchFamily="34" charset="-122"/>
                <a:ea typeface="微软雅黑" panose="020B0503020204020204" pitchFamily="34" charset="-122"/>
              </a:rPr>
              <a:t>XXX</a:t>
            </a:r>
            <a:r>
              <a:rPr lang="zh-CN" altLang="en-US" dirty="0" smtClean="0">
                <a:solidFill>
                  <a:srgbClr val="FF0000"/>
                </a:solidFill>
                <a:latin typeface="微软雅黑" panose="020B0503020204020204" pitchFamily="34" charset="-122"/>
                <a:ea typeface="微软雅黑" panose="020B0503020204020204" pitchFamily="34" charset="-122"/>
              </a:rPr>
              <a:t>，在第四章搭建了一个基于多任务学习的</a:t>
            </a:r>
            <a:r>
              <a:rPr lang="en-US" altLang="zh-CN" dirty="0" smtClean="0">
                <a:solidFill>
                  <a:srgbClr val="FF0000"/>
                </a:solidFill>
                <a:latin typeface="微软雅黑" panose="020B0503020204020204" pitchFamily="34" charset="-122"/>
                <a:ea typeface="微软雅黑" panose="020B0503020204020204" pitchFamily="34" charset="-122"/>
              </a:rPr>
              <a:t>XXX</a:t>
            </a:r>
            <a:r>
              <a:rPr lang="zh-CN" altLang="en-US" dirty="0" smtClean="0">
                <a:solidFill>
                  <a:srgbClr val="FF0000"/>
                </a:solidFill>
                <a:latin typeface="微软雅黑" panose="020B0503020204020204" pitchFamily="34" charset="-122"/>
                <a:ea typeface="微软雅黑" panose="020B0503020204020204" pitchFamily="34" charset="-122"/>
              </a:rPr>
              <a:t>系统，一定程度上提升了实际系统的预测性能。第五章是全文的总结与展望。</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接下来首先进行鲁棒估计器的相关理论介绍和分析</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原始包含二次残差项的优化目标易受离群值影响，故引入鲁棒估计器，该类函数具有</a:t>
            </a:r>
            <a:r>
              <a:rPr lang="en-US" altLang="zh-CN" dirty="0" smtClean="0"/>
              <a:t>XXX</a:t>
            </a:r>
            <a:r>
              <a:rPr lang="zh-CN" altLang="en-US" dirty="0" smtClean="0"/>
              <a:t>的特点。令其一阶导数为影响函数，鲁棒估计器的特性应包括</a:t>
            </a:r>
            <a:r>
              <a:rPr lang="en-US" altLang="zh-CN" dirty="0" smtClean="0"/>
              <a:t>XX</a:t>
            </a:r>
            <a:endParaRPr lang="zh-CN" altLang="en-US" dirty="0"/>
          </a:p>
        </p:txBody>
      </p:sp>
      <p:sp>
        <p:nvSpPr>
          <p:cNvPr id="4" name="灯片编号占位符 3"/>
          <p:cNvSpPr>
            <a:spLocks noGrp="1"/>
          </p:cNvSpPr>
          <p:nvPr>
            <p:ph type="sldNum" sz="quarter" idx="10"/>
          </p:nvPr>
        </p:nvSpPr>
        <p:spPr/>
        <p:txBody>
          <a:bodyPr/>
          <a:lstStyle/>
          <a:p>
            <a:pPr>
              <a:defRPr/>
            </a:pPr>
            <a:fld id="{36907FA6-06C3-415C-A270-45AE454450F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microsoft.com/office/2007/relationships/hdphoto" Target="../media/image20.wdp"/><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microsoft.com/office/2007/relationships/hdphoto" Target="../media/image20.wdp"/><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microsoft.com/office/2007/relationships/hdphoto" Target="../media/image20.wdp"/><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4" Type="http://schemas.microsoft.com/office/2007/relationships/hdphoto" Target="../media/image20.wdp"/><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BC4666C6-CF0A-469F-A7C6-F61C305DBC44}" type="slidenum">
              <a:rPr lang="zh-CN" altLang="en-US"/>
            </a:fld>
            <a:endParaRPr lang="zh-CN" altLang="en-US"/>
          </a:p>
        </p:txBody>
      </p:sp>
      <p:sp>
        <p:nvSpPr>
          <p:cNvPr id="6" name="页脚占位符 4"/>
          <p:cNvSpPr>
            <a:spLocks noGrp="1"/>
          </p:cNvSpPr>
          <p:nvPr>
            <p:ph type="ftr" sz="quarter" idx="12"/>
          </p:nvPr>
        </p:nvSpPr>
        <p:spPr/>
        <p:txBody>
          <a:bodyPr/>
          <a:lstStyle>
            <a:lvl1pPr>
              <a:defRPr baseline="0"/>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ADC8A31-C337-4EF2-AC4B-035260E0351B}"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CBBA84-DC6B-4A2A-9C6B-2A17F0A7F2FB}"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9"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3808413"/>
            <a:ext cx="375285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图片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图片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5" descr="图片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6" descr="图片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300">
                <a:solidFill>
                  <a:schemeClr val="bg1"/>
                </a:solidFill>
              </a:defRPr>
            </a:lvl1pPr>
          </a:lstStyle>
          <a:p>
            <a:pPr lvl="0"/>
            <a:r>
              <a:rPr lang="zh-CN" altLang="en-US" noProof="0"/>
              <a:t>单击此处编辑母版标题样式</a:t>
            </a:r>
            <a:endParaRPr lang="zh-CN" altLang="en-US" noProof="0"/>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chemeClr val="bg1"/>
                </a:solidFill>
              </a:defRPr>
            </a:lvl1pPr>
          </a:lstStyle>
          <a:p>
            <a:pPr lvl="0"/>
            <a:r>
              <a:rPr lang="zh-CN" altLang="en-US" noProof="0"/>
              <a:t>单击此处编辑母版副标题样式</a:t>
            </a:r>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1"/>
            <a:ext cx="8229600" cy="857256"/>
          </a:xfrm>
        </p:spPr>
        <p:txBody>
          <a:bodyPr/>
          <a:lstStyle>
            <a:lvl1pPr>
              <a:defRPr sz="3600" b="1" i="1">
                <a:solidFill>
                  <a:srgbClr val="0070C0"/>
                </a:solidFill>
                <a:latin typeface="Arial Narrow" panose="020B0606020202030204" pitchFamily="34"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28596" y="1285861"/>
            <a:ext cx="8229600" cy="4525963"/>
          </a:xfrm>
        </p:spPr>
        <p:txBody>
          <a:bodyPr/>
          <a:lstStyle>
            <a:lvl1pPr>
              <a:buFontTx/>
              <a:buBlip>
                <a:blip r:embed="rId2"/>
              </a:buBlip>
              <a:defRPr/>
            </a:lvl1pPr>
            <a:lvl2pPr>
              <a:buClrTx/>
              <a:buFont typeface="Arial" panose="020B0604020202020204" pitchFamily="34" charset="0"/>
              <a:buChar char="•"/>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endParaRPr lang="zh-CN" altLang="en-US" dirty="0"/>
          </a:p>
        </p:txBody>
      </p:sp>
      <p:sp>
        <p:nvSpPr>
          <p:cNvPr id="5" name="灯片编号占位符 7"/>
          <p:cNvSpPr>
            <a:spLocks noGrp="1"/>
          </p:cNvSpPr>
          <p:nvPr>
            <p:ph type="sldNum" sz="quarter" idx="11"/>
          </p:nvPr>
        </p:nvSpPr>
        <p:spPr/>
        <p:txBody>
          <a:bodyPr/>
          <a:lstStyle>
            <a:lvl1pPr>
              <a:defRPr/>
            </a:lvl1pPr>
          </a:lstStyle>
          <a:p>
            <a:pPr>
              <a:defRPr/>
            </a:pPr>
            <a:fld id="{051CD6B9-A1F4-4DB1-AE89-F8C69DF4E9DE}" type="slidenum">
              <a:rPr lang="zh-CN" altLang="en-US"/>
            </a:fld>
            <a:endParaRPr lang="zh-CN" altLang="en-US" dirty="0"/>
          </a:p>
        </p:txBody>
      </p:sp>
      <p:sp>
        <p:nvSpPr>
          <p:cNvPr id="6" name="页脚占位符 8"/>
          <p:cNvSpPr>
            <a:spLocks noGrp="1"/>
          </p:cNvSpPr>
          <p:nvPr>
            <p:ph type="ftr" sz="quarter" idx="12"/>
          </p:nvPr>
        </p:nvSpPr>
        <p:spPr/>
        <p:txBody>
          <a:bodyPr/>
          <a:lstStyle>
            <a:lvl1pPr>
              <a:defRPr/>
            </a:lvl1pPr>
          </a:lstStyle>
          <a:p>
            <a:pPr>
              <a:defRPr/>
            </a:pP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29"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3808413"/>
            <a:ext cx="375285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图片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图片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5" descr="图片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6" descr="图片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300">
                <a:solidFill>
                  <a:schemeClr val="bg1"/>
                </a:solidFill>
              </a:defRPr>
            </a:lvl1pPr>
          </a:lstStyle>
          <a:p>
            <a:pPr lvl="0"/>
            <a:r>
              <a:rPr lang="zh-CN" altLang="en-US" noProof="0"/>
              <a:t>单击此处编辑母版标题样式</a:t>
            </a:r>
            <a:endParaRPr lang="zh-CN" altLang="en-US" noProof="0"/>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chemeClr val="bg1"/>
                </a:solidFill>
              </a:defRPr>
            </a:lvl1pPr>
          </a:lstStyle>
          <a:p>
            <a:pPr lvl="0"/>
            <a:r>
              <a:rPr lang="zh-CN" altLang="en-US" noProof="0"/>
              <a:t>单击此处编辑母版副标题样式</a:t>
            </a:r>
            <a:endParaRPr lang="zh-CN" altLang="en-US"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CE0F593-F765-4273-9D4D-2620D042C103}" type="slidenum">
              <a:rPr lang="zh-CN" altLang="en-US"/>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7777DE66-A6DC-473E-9DD9-63C47DF879DB}" type="slidenum">
              <a:rPr lang="zh-CN" altLang="en-US"/>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BF170B02-EDBC-4A70-BCC5-0BE4F2CDC8A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3628AA90-E326-4B0B-B962-7162DA4839BD}"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871734BA-AA76-4C6A-BFF4-979645492C42}"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A43B80B4-2F45-4E0D-B2B3-396D5D9DC539}"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5AE1D747-9905-4F4A-9E8E-DD5AD4F58672}"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11.png"/><Relationship Id="rId13" Type="http://schemas.openxmlformats.org/officeDocument/2006/relationships/image" Target="../media/image10.jpeg"/><Relationship Id="rId12" Type="http://schemas.openxmlformats.org/officeDocument/2006/relationships/image" Target="../media/image9.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11.png"/><Relationship Id="rId14" Type="http://schemas.openxmlformats.org/officeDocument/2006/relationships/image" Target="../media/image10.jpeg"/><Relationship Id="rId13" Type="http://schemas.openxmlformats.org/officeDocument/2006/relationships/image" Target="../media/image9.jpeg"/><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0" Type="http://schemas.openxmlformats.org/officeDocument/2006/relationships/theme" Target="../theme/theme4.xml"/><Relationship Id="rId2" Type="http://schemas.openxmlformats.org/officeDocument/2006/relationships/slideLayout" Target="../slideLayouts/slideLayout36.xml"/><Relationship Id="rId19" Type="http://schemas.openxmlformats.org/officeDocument/2006/relationships/image" Target="../media/image21.emf"/><Relationship Id="rId18" Type="http://schemas.microsoft.com/office/2007/relationships/hdphoto" Target="../media/image20.wdp"/><Relationship Id="rId17" Type="http://schemas.openxmlformats.org/officeDocument/2006/relationships/image" Target="../media/image19.png"/><Relationship Id="rId16" Type="http://schemas.openxmlformats.org/officeDocument/2006/relationships/image" Target="../media/image17.png"/><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28625" y="214313"/>
            <a:ext cx="8229600" cy="928687"/>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a:solidFill>
                  <a:schemeClr val="tx1">
                    <a:tint val="75000"/>
                  </a:schemeClr>
                </a:solidFill>
                <a:latin typeface="+mn-lt"/>
                <a:ea typeface="+mn-ea"/>
              </a:defRPr>
            </a:lvl1pPr>
          </a:lstStyle>
          <a:p>
            <a:pPr>
              <a:defRPr/>
            </a:pPr>
            <a:endParaRPr lang="zh-CN" altLang="en-US" dirty="0"/>
          </a:p>
        </p:txBody>
      </p:sp>
      <p:sp>
        <p:nvSpPr>
          <p:cNvPr id="5" name="页脚占位符 4"/>
          <p:cNvSpPr>
            <a:spLocks noGrp="1"/>
          </p:cNvSpPr>
          <p:nvPr>
            <p:ph type="ftr" sz="quarter" idx="3"/>
          </p:nvPr>
        </p:nvSpPr>
        <p:spPr>
          <a:xfrm>
            <a:off x="3124200" y="6356350"/>
            <a:ext cx="3019425"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defRPr sz="1800" b="1" i="1">
                <a:solidFill>
                  <a:srgbClr val="C00000"/>
                </a:solidFill>
                <a:latin typeface="+mn-lt"/>
                <a:ea typeface="+mn-ea"/>
              </a:defRPr>
            </a:lvl1pPr>
          </a:lstStyle>
          <a:p>
            <a:pPr>
              <a:defRPr/>
            </a:pPr>
            <a:endParaRPr lang="zh-CN" altLang="en-US" baseline="3000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B11C8EA-CD1E-4884-A74B-473D62D2BA99}" type="slidenum">
              <a:rPr lang="zh-CN" altLang="en-US"/>
            </a:fld>
            <a:endParaRPr lang="zh-CN" altLang="en-US" dirty="0"/>
          </a:p>
        </p:txBody>
      </p:sp>
      <p:grpSp>
        <p:nvGrpSpPr>
          <p:cNvPr id="1031" name="组合 12"/>
          <p:cNvGrpSpPr/>
          <p:nvPr/>
        </p:nvGrpSpPr>
        <p:grpSpPr bwMode="auto">
          <a:xfrm>
            <a:off x="285750" y="357188"/>
            <a:ext cx="3071813" cy="642937"/>
            <a:chOff x="1857356" y="4572008"/>
            <a:chExt cx="3714776" cy="785803"/>
          </a:xfrm>
        </p:grpSpPr>
        <p:pic>
          <p:nvPicPr>
            <p:cNvPr id="1032" name="Picture 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857356" y="4572008"/>
              <a:ext cx="785803" cy="78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8"/>
            <p:cNvSpPr txBox="1">
              <a:spLocks noChangeArrowheads="1"/>
            </p:cNvSpPr>
            <p:nvPr userDrawn="1"/>
          </p:nvSpPr>
          <p:spPr bwMode="auto">
            <a:xfrm>
              <a:off x="2642547" y="4715587"/>
              <a:ext cx="2929585" cy="37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400" b="1">
                  <a:solidFill>
                    <a:srgbClr val="B40000"/>
                  </a:solidFill>
                  <a:latin typeface="Arial Narrow" panose="020B0606020202030204" pitchFamily="34" charset="0"/>
                  <a:ea typeface="MingLiU" pitchFamily="49" charset="-120"/>
                </a:rPr>
                <a:t>Shanghai Jiao Tong University</a:t>
              </a:r>
              <a:endParaRPr lang="zh-CN" altLang="en-US" sz="1400" b="1">
                <a:solidFill>
                  <a:srgbClr val="B40000"/>
                </a:solidFill>
                <a:latin typeface="Arial Narrow" panose="020B0606020202030204" pitchFamily="34" charset="0"/>
                <a:ea typeface="MingLiU" pitchFamily="49" charset="-120"/>
              </a:endParaRPr>
            </a:p>
          </p:txBody>
        </p:sp>
        <p:cxnSp>
          <p:nvCxnSpPr>
            <p:cNvPr id="11" name="直接连接符 10"/>
            <p:cNvCxnSpPr/>
            <p:nvPr userDrawn="1"/>
          </p:nvCxnSpPr>
          <p:spPr>
            <a:xfrm>
              <a:off x="2714612" y="5143512"/>
              <a:ext cx="2643206" cy="1588"/>
            </a:xfrm>
            <a:prstGeom prst="line">
              <a:avLst/>
            </a:prstGeom>
            <a:ln w="69850" cap="flat">
              <a:gradFill flip="none" rotWithShape="1">
                <a:gsLst>
                  <a:gs pos="0">
                    <a:srgbClr val="C00000"/>
                  </a:gs>
                  <a:gs pos="50000">
                    <a:srgbClr val="B40000"/>
                  </a:gs>
                  <a:gs pos="100000">
                    <a:schemeClr val="bg1"/>
                  </a:gs>
                </a:gsLst>
                <a:lin ang="0" scaled="1"/>
                <a:tileRect/>
              </a:gradFill>
            </a:ln>
            <a:effectLst>
              <a:outerShdw blurRad="152400" dist="38100" dir="6840000" algn="tl" rotWithShape="0">
                <a:prstClr val="black">
                  <a:alpha val="65000"/>
                </a:prstClr>
              </a:outerShdw>
            </a:effectLst>
            <a:scene3d>
              <a:camera prst="orthographicFront"/>
              <a:lightRig rig="threePt" dir="t"/>
            </a:scene3d>
            <a:sp3d/>
          </p:spPr>
          <p:style>
            <a:lnRef idx="2">
              <a:schemeClr val="dk1"/>
            </a:lnRef>
            <a:fillRef idx="0">
              <a:schemeClr val="dk1"/>
            </a:fillRef>
            <a:effectRef idx="1">
              <a:schemeClr val="dk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pic>
        <p:nvPicPr>
          <p:cNvPr id="2050" name="Picture 11" descr="ppt底板白-英文大写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2052"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2053" name="Rectangle 4"/>
          <p:cNvSpPr>
            <a:spLocks noGrp="1" noChangeArrowheads="1"/>
          </p:cNvSpPr>
          <p:nvPr>
            <p:ph type="title"/>
          </p:nvPr>
        </p:nvSpPr>
        <p:spPr bwMode="auto">
          <a:xfrm>
            <a:off x="0" y="179388"/>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p>
            <a:pPr lvl="0"/>
            <a:r>
              <a:rPr lang="zh-CN" altLang="en-US"/>
              <a:t>单击此处编辑母版标题样式</a:t>
            </a:r>
            <a:endParaRPr lang="zh-CN" altLang="en-US"/>
          </a:p>
        </p:txBody>
      </p:sp>
      <p:sp>
        <p:nvSpPr>
          <p:cNvPr id="2054" name="Rectangle 5"/>
          <p:cNvSpPr>
            <a:spLocks noGrp="1" noChangeArrowheads="1"/>
          </p:cNvSpPr>
          <p:nvPr>
            <p:ph type="body" idx="1"/>
          </p:nvPr>
        </p:nvSpPr>
        <p:spPr bwMode="auto">
          <a:xfrm>
            <a:off x="431800"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2800" b="1">
          <a:solidFill>
            <a:srgbClr val="133984"/>
          </a:solidFill>
          <a:latin typeface="+mj-lt"/>
          <a:ea typeface="+mj-ea"/>
          <a:cs typeface="+mj-cs"/>
        </a:defRPr>
      </a:lvl1pPr>
      <a:lvl2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580" indent="-449580" algn="l" rtl="0" fontAlgn="base">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fontAlgn="base">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fontAlgn="base">
        <a:spcBef>
          <a:spcPct val="20000"/>
        </a:spcBef>
        <a:spcAft>
          <a:spcPct val="0"/>
        </a:spcAft>
        <a:buChar char="•"/>
        <a:defRPr sz="2400">
          <a:solidFill>
            <a:schemeClr val="tx1"/>
          </a:solidFill>
          <a:latin typeface="+mn-lt"/>
          <a:ea typeface="宋体" panose="02010600030101010101" pitchFamily="2" charset="-122"/>
        </a:defRPr>
      </a:lvl3pPr>
      <a:lvl4pPr marL="1730375" indent="-228600" algn="l" rtl="0" fontAlgn="base">
        <a:spcBef>
          <a:spcPct val="20000"/>
        </a:spcBef>
        <a:spcAft>
          <a:spcPct val="0"/>
        </a:spcAft>
        <a:buChar char="–"/>
        <a:defRPr sz="2000">
          <a:solidFill>
            <a:schemeClr val="tx1"/>
          </a:solidFill>
          <a:latin typeface="+mn-lt"/>
          <a:ea typeface="宋体" panose="02010600030101010101" pitchFamily="2" charset="-122"/>
        </a:defRPr>
      </a:lvl4pPr>
      <a:lvl5pPr marL="2138680" indent="-228600" algn="l" rtl="0" fontAlgn="base">
        <a:spcBef>
          <a:spcPct val="20000"/>
        </a:spcBef>
        <a:spcAft>
          <a:spcPct val="0"/>
        </a:spcAft>
        <a:buChar char="»"/>
        <a:defRPr sz="2000">
          <a:solidFill>
            <a:schemeClr val="tx1"/>
          </a:solidFill>
          <a:latin typeface="+mn-lt"/>
          <a:ea typeface="宋体" panose="02010600030101010101" pitchFamily="2" charset="-122"/>
        </a:defRPr>
      </a:lvl5pPr>
      <a:lvl6pPr marL="25958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30530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5102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9674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1" descr="ppt底板白-英文大写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1029" name="Rectangle 4"/>
          <p:cNvSpPr>
            <a:spLocks noGrp="1" noChangeArrowheads="1"/>
          </p:cNvSpPr>
          <p:nvPr>
            <p:ph type="title"/>
          </p:nvPr>
        </p:nvSpPr>
        <p:spPr bwMode="auto">
          <a:xfrm>
            <a:off x="0" y="179388"/>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p>
            <a:pPr lvl="0"/>
            <a:r>
              <a:rPr lang="zh-CN" altLang="en-US"/>
              <a:t>单击此处编辑母版标题样式</a:t>
            </a:r>
            <a:endParaRPr lang="zh-CN" altLang="en-US"/>
          </a:p>
        </p:txBody>
      </p:sp>
      <p:sp>
        <p:nvSpPr>
          <p:cNvPr id="1030" name="Rectangle 5"/>
          <p:cNvSpPr>
            <a:spLocks noGrp="1" noChangeArrowheads="1"/>
          </p:cNvSpPr>
          <p:nvPr>
            <p:ph type="body" idx="1"/>
          </p:nvPr>
        </p:nvSpPr>
        <p:spPr bwMode="auto">
          <a:xfrm>
            <a:off x="431800"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580" indent="-449580"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1" fontAlgn="base" hangingPunct="1">
        <a:spcBef>
          <a:spcPct val="20000"/>
        </a:spcBef>
        <a:spcAft>
          <a:spcPct val="0"/>
        </a:spcAft>
        <a:buChar char="•"/>
        <a:defRPr sz="2400">
          <a:solidFill>
            <a:schemeClr val="tx1"/>
          </a:solidFill>
          <a:latin typeface="+mn-lt"/>
          <a:ea typeface="宋体" panose="02010600030101010101"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4pPr>
      <a:lvl5pPr marL="21386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5pPr>
      <a:lvl6pPr marL="25958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6pPr>
      <a:lvl7pPr marL="30530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7pPr>
      <a:lvl8pPr marL="35102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8pPr>
      <a:lvl9pPr marL="3967480" indent="-228600" algn="l" rtl="0" eaLnBrk="1" fontAlgn="base" hangingPunct="1">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9"/>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6"/>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19"/>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ransition spd="med">
    <p:push/>
  </p:transition>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notesSlide" Target="../notesSlides/notesSlide11.xml"/><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4.xml"/><Relationship Id="rId2" Type="http://schemas.openxmlformats.org/officeDocument/2006/relationships/image" Target="../media/image40.png"/><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4.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4.xml"/><Relationship Id="rId2" Type="http://schemas.openxmlformats.org/officeDocument/2006/relationships/image" Target="../media/image50.png"/><Relationship Id="rId1" Type="http://schemas.openxmlformats.org/officeDocument/2006/relationships/image" Target="../media/image51.png"/></Relationships>
</file>

<file path=ppt/slides/_rels/slide18.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2" Type="http://schemas.openxmlformats.org/officeDocument/2006/relationships/notesSlide" Target="../notesSlides/notesSlide18.xml"/><Relationship Id="rId11" Type="http://schemas.openxmlformats.org/officeDocument/2006/relationships/slideLayout" Target="../slideLayouts/slideLayout24.xml"/><Relationship Id="rId10" Type="http://schemas.openxmlformats.org/officeDocument/2006/relationships/image" Target="../media/image61.png"/><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4.xml"/><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4.xml"/><Relationship Id="rId1"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xml"/><Relationship Id="rId1"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4.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4.xml"/><Relationship Id="rId1"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4.xml"/><Relationship Id="rId1" Type="http://schemas.openxmlformats.org/officeDocument/2006/relationships/image" Target="../media/image7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4.xml"/><Relationship Id="rId2" Type="http://schemas.openxmlformats.org/officeDocument/2006/relationships/image" Target="../media/image76.png"/><Relationship Id="rId1"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4.xml"/><Relationship Id="rId1"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4.xml"/><Relationship Id="rId1"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4.xml"/><Relationship Id="rId1"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4.xml"/><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4.xml"/><Relationship Id="rId1"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4.xml"/><Relationship Id="rId2" Type="http://schemas.openxmlformats.org/officeDocument/2006/relationships/image" Target="../media/image23.png"/><Relationship Id="rId1"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4.xml"/><Relationship Id="rId1"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4.xml"/><Relationship Id="rId1"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4.xml"/><Relationship Id="rId1"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4.xml"/><Relationship Id="rId1"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4.xml"/><Relationship Id="rId1" Type="http://schemas.openxmlformats.org/officeDocument/2006/relationships/image" Target="../media/image88.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4.xml"/><Relationship Id="rId2" Type="http://schemas.openxmlformats.org/officeDocument/2006/relationships/image" Target="../media/image90.png"/><Relationship Id="rId1"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9705" y="4005580"/>
            <a:ext cx="9006205" cy="560705"/>
          </a:xfrm>
        </p:spPr>
        <p:txBody>
          <a:bodyPr/>
          <a:lstStyle/>
          <a:p>
            <a:pPr>
              <a:lnSpc>
                <a:spcPct val="130000"/>
              </a:lnSpc>
              <a:spcBef>
                <a:spcPts val="0"/>
              </a:spcBef>
            </a:pPr>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面向未知任务关系场景的多任务学习算法设计与应用 </a:t>
            </a:r>
            <a:endParaRPr lang="zh-CN" altLang="en-US"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副标题 2"/>
          <p:cNvSpPr>
            <a:spLocks noGrp="1"/>
          </p:cNvSpPr>
          <p:nvPr>
            <p:ph type="subTitle" idx="1"/>
          </p:nvPr>
        </p:nvSpPr>
        <p:spPr>
          <a:xfrm>
            <a:off x="323528" y="4725144"/>
            <a:ext cx="4031903" cy="1993776"/>
          </a:xfrm>
        </p:spPr>
        <p:txBody>
          <a:bodyPr>
            <a:normAutofit fontScale="70000" lnSpcReduction="20000"/>
          </a:bodyPr>
          <a:lstStyle/>
          <a:p>
            <a:pPr algn="l">
              <a:lnSpc>
                <a:spcPct val="125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论文作者：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朱培源</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5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学　　号：   </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117032910081</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导       师：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陈彩莲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教授</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5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专　　业：        控制工程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5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答辩日期：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16</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380392" y="5178669"/>
            <a:ext cx="184731" cy="369332"/>
          </a:xfrm>
          <a:prstGeom prst="rect">
            <a:avLst/>
          </a:prstGeom>
          <a:noFill/>
        </p:spPr>
        <p:txBody>
          <a:bodyPr wrap="none" rtlCol="0">
            <a:spAutoFit/>
          </a:bodyPr>
          <a:lstStyle/>
          <a:p>
            <a:endParaRPr kumimoji="1" lang="zh-CN" altLang="en-US"/>
          </a:p>
        </p:txBody>
      </p:sp>
      <p:sp>
        <p:nvSpPr>
          <p:cNvPr id="3" name="文本框 2"/>
          <p:cNvSpPr txBox="1"/>
          <p:nvPr/>
        </p:nvSpPr>
        <p:spPr>
          <a:xfrm>
            <a:off x="4053254" y="3516923"/>
            <a:ext cx="184731" cy="369332"/>
          </a:xfrm>
          <a:prstGeom prst="rect">
            <a:avLst/>
          </a:prstGeom>
          <a:noFill/>
        </p:spPr>
        <p:txBody>
          <a:bodyPr wrap="none" rtlCol="0">
            <a:spAutoFit/>
          </a:bodyPr>
          <a:lstStyle/>
          <a:p>
            <a:endParaRPr kumimoji="1" lang="zh-CN" altLang="en-US" dirty="0"/>
          </a:p>
        </p:txBody>
      </p:sp>
    </p:spTree>
  </p:cSld>
  <p:clrMapOvr>
    <a:masterClrMapping/>
  </p:clrMapOvr>
  <p:transition spd="med">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46013" y="188640"/>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鲁棒估计器与离群过程的转换方法</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30635" y="1276134"/>
            <a:ext cx="5616370" cy="897096"/>
          </a:xfrm>
          <a:prstGeom prst="rect">
            <a:avLst/>
          </a:prstGeom>
        </p:spPr>
      </p:pic>
      <p:sp>
        <p:nvSpPr>
          <p:cNvPr id="19" name="矩形 18"/>
          <p:cNvSpPr/>
          <p:nvPr/>
        </p:nvSpPr>
        <p:spPr>
          <a:xfrm>
            <a:off x="3263438" y="956020"/>
            <a:ext cx="1236554" cy="369332"/>
          </a:xfrm>
          <a:prstGeom prst="rect">
            <a:avLst/>
          </a:prstGeom>
          <a:solidFill>
            <a:schemeClr val="bg1"/>
          </a:solidFill>
        </p:spPr>
        <p:txBody>
          <a:bodyPr wrap="square">
            <a:spAutoFit/>
          </a:bodyPr>
          <a:lstStyle/>
          <a:p>
            <a:r>
              <a:rPr lang="zh-CN" altLang="en-US" kern="0" dirty="0" smtClean="0">
                <a:latin typeface="微软雅黑" panose="020B0503020204020204" pitchFamily="34" charset="-122"/>
                <a:ea typeface="微软雅黑" panose="020B0503020204020204" pitchFamily="34" charset="-122"/>
                <a:cs typeface="Times New Roman" panose="02020603050405020304" pitchFamily="18" charset="0"/>
              </a:rPr>
              <a:t>数据项</a:t>
            </a:r>
            <a:endParaRPr lang="zh-CN" altLang="en-US" dirty="0"/>
          </a:p>
        </p:txBody>
      </p:sp>
      <p:sp>
        <p:nvSpPr>
          <p:cNvPr id="21" name="矩形 20"/>
          <p:cNvSpPr/>
          <p:nvPr/>
        </p:nvSpPr>
        <p:spPr>
          <a:xfrm>
            <a:off x="5508104" y="956020"/>
            <a:ext cx="1634041" cy="369332"/>
          </a:xfrm>
          <a:prstGeom prst="rect">
            <a:avLst/>
          </a:prstGeom>
          <a:solidFill>
            <a:schemeClr val="bg1"/>
          </a:solidFill>
        </p:spPr>
        <p:txBody>
          <a:bodyPr wrap="square">
            <a:spAutoFit/>
          </a:bodyPr>
          <a:lstStyle/>
          <a:p>
            <a:r>
              <a:rPr lang="zh-CN" altLang="en-US" kern="0" dirty="0" smtClean="0">
                <a:latin typeface="微软雅黑" panose="020B0503020204020204" pitchFamily="34" charset="-122"/>
                <a:ea typeface="微软雅黑" panose="020B0503020204020204" pitchFamily="34" charset="-122"/>
                <a:cs typeface="Times New Roman" panose="02020603050405020304" pitchFamily="18" charset="0"/>
              </a:rPr>
              <a:t>邻近约束项</a:t>
            </a:r>
            <a:endParaRPr lang="zh-CN" altLang="en-US" dirty="0"/>
          </a:p>
        </p:txBody>
      </p:sp>
      <p:sp>
        <p:nvSpPr>
          <p:cNvPr id="23" name="TextBox 28"/>
          <p:cNvSpPr txBox="1"/>
          <p:nvPr/>
        </p:nvSpPr>
        <p:spPr>
          <a:xfrm>
            <a:off x="1669896" y="2780928"/>
            <a:ext cx="6192688" cy="864096"/>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25" name="文本框 24"/>
          <p:cNvSpPr txBox="1"/>
          <p:nvPr/>
        </p:nvSpPr>
        <p:spPr>
          <a:xfrm>
            <a:off x="1696482" y="2908300"/>
            <a:ext cx="6084676" cy="646331"/>
          </a:xfrm>
          <a:prstGeom prst="rect">
            <a:avLst/>
          </a:prstGeom>
          <a:noFill/>
          <a:ln w="31750">
            <a:noFill/>
            <a:prstDash val="dash"/>
          </a:ln>
        </p:spPr>
        <p:txBody>
          <a:bodyPr vert="horz" wrap="square" rtlCol="0">
            <a:spAutoFit/>
          </a:bodyPr>
          <a:lstStyle/>
          <a:p>
            <a:r>
              <a:rPr lang="zh-CN" altLang="en-US" dirty="0" smtClean="0">
                <a:latin typeface="微软雅黑" panose="020B0503020204020204" pitchFamily="34" charset="-122"/>
                <a:ea typeface="微软雅黑" panose="020B0503020204020204" pitchFamily="34" charset="-122"/>
              </a:rPr>
              <a:t>原始鲁棒估计器</a:t>
            </a:r>
            <a:r>
              <a:rPr lang="zh-CN" altLang="en-US" dirty="0" smtClean="0">
                <a:solidFill>
                  <a:srgbClr val="FF0000"/>
                </a:solidFill>
                <a:latin typeface="微软雅黑" panose="020B0503020204020204" pitchFamily="34" charset="-122"/>
                <a:ea typeface="微软雅黑" panose="020B0503020204020204" pitchFamily="34" charset="-122"/>
              </a:rPr>
              <a:t>非凸非光滑</a:t>
            </a:r>
            <a:r>
              <a:rPr lang="zh-CN" altLang="en-US" dirty="0" smtClean="0">
                <a:latin typeface="微软雅黑" panose="020B0503020204020204" pitchFamily="34" charset="-122"/>
                <a:ea typeface="微软雅黑" panose="020B0503020204020204" pitchFamily="34" charset="-122"/>
              </a:rPr>
              <a:t>，代入目标函数难以直接求解；且对离群点的抑制过程难以直接控制</a:t>
            </a:r>
            <a:endParaRPr lang="en-US" altLang="zh-CN" dirty="0" smtClean="0">
              <a:latin typeface="微软雅黑" panose="020B0503020204020204" pitchFamily="34" charset="-122"/>
              <a:ea typeface="微软雅黑" panose="020B0503020204020204" pitchFamily="34" charset="-122"/>
            </a:endParaRPr>
          </a:p>
        </p:txBody>
      </p:sp>
      <p:sp>
        <p:nvSpPr>
          <p:cNvPr id="29" name="矩形 28"/>
          <p:cNvSpPr/>
          <p:nvPr/>
        </p:nvSpPr>
        <p:spPr>
          <a:xfrm>
            <a:off x="5014006" y="2207700"/>
            <a:ext cx="1107996" cy="369332"/>
          </a:xfrm>
          <a:prstGeom prst="rect">
            <a:avLst/>
          </a:prstGeom>
          <a:solidFill>
            <a:schemeClr val="bg1"/>
          </a:solidFill>
        </p:spPr>
        <p:txBody>
          <a:bodyPr wrap="non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现存问题</a:t>
            </a:r>
            <a:endParaRPr lang="zh-CN" altLang="en-US" dirty="0"/>
          </a:p>
        </p:txBody>
      </p:sp>
      <p:sp>
        <p:nvSpPr>
          <p:cNvPr id="30" name="下箭头 29"/>
          <p:cNvSpPr/>
          <p:nvPr/>
        </p:nvSpPr>
        <p:spPr bwMode="auto">
          <a:xfrm>
            <a:off x="4509233" y="2109650"/>
            <a:ext cx="514014" cy="602338"/>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31" name="矩形 30"/>
          <p:cNvSpPr/>
          <p:nvPr/>
        </p:nvSpPr>
        <p:spPr>
          <a:xfrm>
            <a:off x="4948790" y="3849830"/>
            <a:ext cx="3736920" cy="369332"/>
          </a:xfrm>
          <a:prstGeom prst="rect">
            <a:avLst/>
          </a:prstGeom>
          <a:solidFill>
            <a:schemeClr val="bg1"/>
          </a:solidFill>
        </p:spPr>
        <p:txBody>
          <a:bodyPr wrap="non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转换为离群过程</a:t>
            </a:r>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(Outlier</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Process)</a:t>
            </a:r>
            <a:endParaRPr lang="zh-CN" altLang="en-US" dirty="0"/>
          </a:p>
        </p:txBody>
      </p:sp>
      <p:sp>
        <p:nvSpPr>
          <p:cNvPr id="32" name="下箭头 31"/>
          <p:cNvSpPr/>
          <p:nvPr/>
        </p:nvSpPr>
        <p:spPr bwMode="auto">
          <a:xfrm>
            <a:off x="4499992" y="3762766"/>
            <a:ext cx="514014" cy="602338"/>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pic>
        <p:nvPicPr>
          <p:cNvPr id="6" name="图片 5"/>
          <p:cNvPicPr>
            <a:picLocks noChangeAspect="1"/>
          </p:cNvPicPr>
          <p:nvPr/>
        </p:nvPicPr>
        <p:blipFill>
          <a:blip r:embed="rId2"/>
          <a:stretch>
            <a:fillRect/>
          </a:stretch>
        </p:blipFill>
        <p:spPr>
          <a:xfrm>
            <a:off x="112721" y="4670619"/>
            <a:ext cx="5292080" cy="1474134"/>
          </a:xfrm>
          <a:prstGeom prst="rect">
            <a:avLst/>
          </a:prstGeom>
        </p:spPr>
      </p:pic>
      <mc:AlternateContent xmlns:mc="http://schemas.openxmlformats.org/markup-compatibility/2006">
        <mc:Choice xmlns:a14="http://schemas.microsoft.com/office/drawing/2010/main" Requires="a14">
          <p:sp>
            <p:nvSpPr>
              <p:cNvPr id="34" name="矩形 33"/>
              <p:cNvSpPr/>
              <p:nvPr/>
            </p:nvSpPr>
            <p:spPr>
              <a:xfrm>
                <a:off x="5202675" y="4581128"/>
                <a:ext cx="3878939" cy="1508105"/>
              </a:xfrm>
              <a:prstGeom prst="rect">
                <a:avLst/>
              </a:prstGeom>
            </p:spPr>
            <p:txBody>
              <a:bodyPr wrap="square">
                <a:spAutoFit/>
              </a:bodyPr>
              <a:lstStyle/>
              <a:p>
                <a:pPr marL="342900" lvl="0" indent="-342900" fontAlgn="auto">
                  <a:spcBef>
                    <a:spcPct val="20000"/>
                  </a:spcBef>
                  <a:spcAft>
                    <a:spcPts val="0"/>
                  </a:spcAft>
                  <a:buClr>
                    <a:srgbClr val="C00000"/>
                  </a:buClr>
                  <a:buSzPct val="100000"/>
                  <a:buFont typeface="Wingdings" panose="05000000000000000000" pitchFamily="2" charset="2"/>
                  <a:buChar char="Ø"/>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作用机制：</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14:m>
                  <m:oMath xmlns:m="http://schemas.openxmlformats.org/officeDocument/2006/math">
                    <m:r>
                      <a:rPr lang="en-US" altLang="zh-CN" sz="2000" b="0" i="1" dirty="0" smtClean="0">
                        <a:latin typeface="Cambria Math" panose="02040503050406030204" charset="0"/>
                        <a:ea typeface="微软雅黑" panose="020B0503020204020204" pitchFamily="34" charset="-122"/>
                        <a:cs typeface="微软雅黑" panose="020B0503020204020204" pitchFamily="34" charset="-122"/>
                      </a:rPr>
                      <m:t>𝑙</m:t>
                    </m:r>
                    <m:r>
                      <a:rPr lang="en-US" altLang="zh-CN" sz="2000" b="0" i="1" dirty="0" smtClean="0">
                        <a:latin typeface="Cambria Math" panose="02040503050406030204" charset="0"/>
                        <a:ea typeface="微软雅黑" panose="020B0503020204020204" pitchFamily="34" charset="-122"/>
                        <a:cs typeface="微软雅黑" panose="020B0503020204020204" pitchFamily="34" charset="-122"/>
                      </a:rPr>
                      <m:t>,</m:t>
                    </m:r>
                    <m:r>
                      <a:rPr lang="en-US" altLang="zh-CN" sz="2000" b="0" i="1" dirty="0" smtClean="0">
                        <a:latin typeface="Cambria Math" panose="02040503050406030204" charset="0"/>
                        <a:ea typeface="微软雅黑" panose="020B0503020204020204" pitchFamily="34" charset="-122"/>
                        <a:cs typeface="微软雅黑" panose="020B0503020204020204" pitchFamily="34" charset="-122"/>
                      </a:rPr>
                      <m:t>ℎ</m:t>
                    </m:r>
                  </m:oMath>
                </a14:m>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决定当前样本对目标函数值的影响</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惩罚函数</a:t>
                </a:r>
                <a14:m>
                  <m:oMath xmlns:m="http://schemas.openxmlformats.org/officeDocument/2006/math">
                    <m:r>
                      <m:rPr>
                        <m:sty m:val="p"/>
                      </m:rPr>
                      <a:rPr lang="el-GR" altLang="zh-CN" sz="2000" i="1" smtClean="0">
                        <a:latin typeface="Cambria Math" panose="02040503050406030204" charset="0"/>
                        <a:ea typeface="Cambria Math" panose="02040503050406030204" charset="0"/>
                        <a:cs typeface="Cambria Math" panose="02040503050406030204" charset="0"/>
                      </a:rPr>
                      <m:t>Ψ</m:t>
                    </m:r>
                  </m:oMath>
                </a14:m>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决定</a:t>
                </a:r>
                <a14:m>
                  <m:oMath xmlns:m="http://schemas.openxmlformats.org/officeDocument/2006/math">
                    <m:r>
                      <a:rPr lang="en-US" altLang="zh-CN" sz="2000" i="1" dirty="0">
                        <a:latin typeface="Cambria Math" panose="02040503050406030204" charset="0"/>
                        <a:ea typeface="微软雅黑" panose="020B0503020204020204" pitchFamily="34" charset="-122"/>
                        <a:cs typeface="微软雅黑" panose="020B0503020204020204" pitchFamily="34" charset="-122"/>
                      </a:rPr>
                      <m:t>𝑙</m:t>
                    </m:r>
                    <m:r>
                      <a:rPr lang="en-US" altLang="zh-CN" sz="2000" i="1" dirty="0">
                        <a:latin typeface="Cambria Math" panose="02040503050406030204" charset="0"/>
                        <a:ea typeface="微软雅黑" panose="020B0503020204020204" pitchFamily="34" charset="-122"/>
                        <a:cs typeface="微软雅黑" panose="020B0503020204020204" pitchFamily="34" charset="-122"/>
                      </a:rPr>
                      <m:t>,</m:t>
                    </m:r>
                    <m:r>
                      <a:rPr lang="en-US" altLang="zh-CN" sz="2000" i="1" dirty="0">
                        <a:latin typeface="Cambria Math" panose="02040503050406030204" charset="0"/>
                        <a:ea typeface="微软雅黑" panose="020B0503020204020204" pitchFamily="34" charset="-122"/>
                        <a:cs typeface="微软雅黑" panose="020B0503020204020204" pitchFamily="34" charset="-122"/>
                      </a:rPr>
                      <m:t>ℎ</m:t>
                    </m:r>
                  </m:oMath>
                </a14:m>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的取值</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4" name="矩形 33"/>
              <p:cNvSpPr>
                <a:spLocks noRot="1" noChangeAspect="1" noMove="1" noResize="1" noEditPoints="1" noAdjustHandles="1" noChangeArrowheads="1" noChangeShapeType="1" noTextEdit="1"/>
              </p:cNvSpPr>
              <p:nvPr/>
            </p:nvSpPr>
            <p:spPr>
              <a:xfrm>
                <a:off x="5202675" y="4581128"/>
                <a:ext cx="3878939" cy="1508105"/>
              </a:xfrm>
              <a:prstGeom prst="rect">
                <a:avLst/>
              </a:prstGeom>
              <a:blipFill rotWithShape="1">
                <a:blip r:embed="rId3"/>
                <a:stretch>
                  <a:fillRect l="-3" t="-16" r="12" b="14"/>
                </a:stretch>
              </a:blipFill>
            </p:spPr>
            <p:txBody>
              <a:bodyPr/>
              <a:lstStyle/>
              <a:p>
                <a:r>
                  <a:rPr lang="zh-CN" altLang="en-US">
                    <a:noFill/>
                  </a:rPr>
                  <a:t> </a:t>
                </a:r>
              </a:p>
            </p:txBody>
          </p:sp>
        </mc:Fallback>
      </mc:AlternateContent>
      <p:sp>
        <p:nvSpPr>
          <p:cNvPr id="35" name="矩形 34"/>
          <p:cNvSpPr/>
          <p:nvPr/>
        </p:nvSpPr>
        <p:spPr bwMode="auto">
          <a:xfrm>
            <a:off x="112720" y="4527411"/>
            <a:ext cx="8968894" cy="1808187"/>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46013" y="188640"/>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鲁棒估计器与离群过程的转换方法</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矩形 15"/>
              <p:cNvSpPr/>
              <p:nvPr/>
            </p:nvSpPr>
            <p:spPr>
              <a:xfrm>
                <a:off x="861750" y="1043952"/>
                <a:ext cx="7605776" cy="400110"/>
              </a:xfrm>
              <a:prstGeom prst="rect">
                <a:avLst/>
              </a:prstGeom>
              <a:solidFill>
                <a:schemeClr val="bg1">
                  <a:lumMod val="85000"/>
                  <a:alpha val="23000"/>
                </a:schemeClr>
              </a:solidFill>
            </p:spPr>
            <p:txBody>
              <a:bodyPr wrap="square">
                <a:spAutoFit/>
              </a:bodyPr>
              <a:lstStyle/>
              <a:p>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转换目标：根据鲁棒估计器确定离群过程中</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惩罚函数</a:t>
                </a:r>
                <a14:m>
                  <m:oMath xmlns:m="http://schemas.openxmlformats.org/officeDocument/2006/math">
                    <m:r>
                      <m:rPr>
                        <m:sty m:val="p"/>
                      </m:rPr>
                      <a:rPr lang="el-GR" altLang="zh-CN" sz="2000" i="1" smtClean="0">
                        <a:solidFill>
                          <a:srgbClr val="FF0000"/>
                        </a:solidFill>
                        <a:latin typeface="Cambria Math" panose="02040503050406030204" charset="0"/>
                        <a:ea typeface="Cambria Math" panose="02040503050406030204" charset="0"/>
                        <a:cs typeface="Cambria Math" panose="02040503050406030204" charset="0"/>
                      </a:rPr>
                      <m:t>Ψ</m:t>
                    </m:r>
                  </m:oMath>
                </a14:m>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的具体形式</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6" name="矩形 15"/>
              <p:cNvSpPr>
                <a:spLocks noRot="1" noChangeAspect="1" noMove="1" noResize="1" noEditPoints="1" noAdjustHandles="1" noChangeArrowheads="1" noChangeShapeType="1" noTextEdit="1"/>
              </p:cNvSpPr>
              <p:nvPr/>
            </p:nvSpPr>
            <p:spPr>
              <a:xfrm>
                <a:off x="861750" y="1043952"/>
                <a:ext cx="7605776" cy="400110"/>
              </a:xfrm>
              <a:prstGeom prst="rect">
                <a:avLst/>
              </a:prstGeom>
              <a:blipFill rotWithShape="1">
                <a:blip r:embed="rId1"/>
                <a:stretch>
                  <a:fillRect l="-1" t="-3" r="6" b="18"/>
                </a:stretch>
              </a:blipFill>
            </p:spPr>
            <p:txBody>
              <a:bodyPr/>
              <a:lstStyle/>
              <a:p>
                <a:r>
                  <a:rPr lang="zh-CN" altLang="en-US">
                    <a:noFill/>
                  </a:rPr>
                  <a:t> </a:t>
                </a:r>
              </a:p>
            </p:txBody>
          </p:sp>
        </mc:Fallback>
      </mc:AlternateContent>
      <p:sp>
        <p:nvSpPr>
          <p:cNvPr id="26" name="AutoShape 51"/>
          <p:cNvSpPr>
            <a:spLocks noChangeArrowheads="1"/>
          </p:cNvSpPr>
          <p:nvPr/>
        </p:nvSpPr>
        <p:spPr bwMode="auto">
          <a:xfrm>
            <a:off x="539552" y="1909960"/>
            <a:ext cx="3816424" cy="944701"/>
          </a:xfrm>
          <a:prstGeom prst="roundRect">
            <a:avLst>
              <a:gd name="adj" fmla="val 10079"/>
            </a:avLst>
          </a:prstGeom>
          <a:noFill/>
          <a:ln w="19050">
            <a:solidFill>
              <a:srgbClr val="0070C0"/>
            </a:solidFill>
            <a:round/>
          </a:ln>
        </p:spPr>
        <p:txBody>
          <a:bodyPr wrap="square"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solidFill>
                <a:srgbClr val="3333CC"/>
              </a:solidFill>
              <a:latin typeface="Times New Roman" panose="02020603050405020304" pitchFamily="18" charset="0"/>
              <a:ea typeface="微软雅黑" panose="020B0503020204020204" pitchFamily="34" charset="-122"/>
            </a:endParaRPr>
          </a:p>
        </p:txBody>
      </p:sp>
      <p:sp>
        <p:nvSpPr>
          <p:cNvPr id="27" name="矩形 26"/>
          <p:cNvSpPr/>
          <p:nvPr/>
        </p:nvSpPr>
        <p:spPr>
          <a:xfrm>
            <a:off x="1475656" y="1484784"/>
            <a:ext cx="1980205" cy="369332"/>
          </a:xfrm>
          <a:prstGeom prst="rect">
            <a:avLst/>
          </a:prstGeom>
          <a:solidFill>
            <a:schemeClr val="bg1"/>
          </a:solidFill>
        </p:spPr>
        <p:txBody>
          <a:bodyPr wrap="squar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转换前提条件一</a:t>
            </a:r>
            <a:endParaRPr lang="zh-CN" altLang="en-US" dirty="0"/>
          </a:p>
        </p:txBody>
      </p:sp>
      <mc:AlternateContent xmlns:mc="http://schemas.openxmlformats.org/markup-compatibility/2006">
        <mc:Choice xmlns:a14="http://schemas.microsoft.com/office/drawing/2010/main" Requires="a14">
          <p:sp>
            <p:nvSpPr>
              <p:cNvPr id="28" name="文本框 27"/>
              <p:cNvSpPr txBox="1"/>
              <p:nvPr/>
            </p:nvSpPr>
            <p:spPr>
              <a:xfrm>
                <a:off x="539552" y="1931331"/>
                <a:ext cx="3888432" cy="923330"/>
              </a:xfrm>
              <a:prstGeom prst="rect">
                <a:avLst/>
              </a:prstGeom>
              <a:noFill/>
              <a:ln w="31750">
                <a:noFill/>
                <a:prstDash val="dash"/>
              </a:ln>
            </p:spPr>
            <p:txBody>
              <a:bodyPr vert="horz" wrap="square" rtlCol="0">
                <a:spAutoFit/>
              </a:bodyPr>
              <a:lstStyle/>
              <a:p>
                <a:r>
                  <a:rPr lang="zh-CN" altLang="en-US" dirty="0" smtClean="0">
                    <a:latin typeface="微软雅黑" panose="020B0503020204020204" pitchFamily="34" charset="-122"/>
                    <a:ea typeface="微软雅黑" panose="020B0503020204020204" pitchFamily="34" charset="-122"/>
                  </a:rPr>
                  <a:t>令</a:t>
                </a:r>
                <a14:m>
                  <m:oMath xmlns:m="http://schemas.openxmlformats.org/officeDocument/2006/math">
                    <m:r>
                      <a:rPr lang="en-US" altLang="zh-CN" b="0" i="1" smtClean="0">
                        <a:latin typeface="Cambria Math" panose="02040503050406030204" charset="0"/>
                        <a:ea typeface="微软雅黑" panose="020B0503020204020204" pitchFamily="34" charset="-122"/>
                      </a:rPr>
                      <m:t>𝐸</m:t>
                    </m:r>
                    <m:d>
                      <m:dPr>
                        <m:ctrlPr>
                          <a:rPr lang="en-US" altLang="zh-CN" b="0" i="1" smtClean="0">
                            <a:latin typeface="Cambria Math" panose="02040503050406030204" charset="0"/>
                            <a:ea typeface="微软雅黑" panose="020B0503020204020204" pitchFamily="34" charset="-122"/>
                          </a:rPr>
                        </m:ctrlPr>
                      </m:dPr>
                      <m:e>
                        <m:r>
                          <a:rPr lang="en-US" altLang="zh-CN" b="0" i="1" smtClean="0">
                            <a:latin typeface="Cambria Math" panose="02040503050406030204" charset="0"/>
                            <a:ea typeface="微软雅黑" panose="020B0503020204020204" pitchFamily="34" charset="-122"/>
                          </a:rPr>
                          <m:t>𝑟</m:t>
                        </m:r>
                        <m:r>
                          <a:rPr lang="en-US" altLang="zh-CN" b="0" i="1" smtClean="0">
                            <a:latin typeface="Cambria Math" panose="02040503050406030204" charset="0"/>
                            <a:ea typeface="微软雅黑" panose="020B0503020204020204" pitchFamily="34" charset="-122"/>
                          </a:rPr>
                          <m:t>,</m:t>
                        </m:r>
                        <m:r>
                          <a:rPr lang="en-US" altLang="zh-CN" b="0" i="1" smtClean="0">
                            <a:latin typeface="Cambria Math" panose="02040503050406030204" charset="0"/>
                            <a:ea typeface="微软雅黑" panose="020B0503020204020204" pitchFamily="34" charset="-122"/>
                          </a:rPr>
                          <m:t>𝑧</m:t>
                        </m:r>
                      </m:e>
                    </m:d>
                    <m:r>
                      <a:rPr lang="en-US" altLang="zh-CN" b="0" i="1" smtClean="0">
                        <a:latin typeface="Cambria Math" panose="02040503050406030204" charset="0"/>
                        <a:ea typeface="微软雅黑" panose="020B0503020204020204" pitchFamily="34" charset="-122"/>
                      </a:rPr>
                      <m:t>=</m:t>
                    </m:r>
                    <m:sSup>
                      <m:sSupPr>
                        <m:ctrlPr>
                          <a:rPr lang="en-US" altLang="zh-CN" b="0" i="1" smtClean="0">
                            <a:latin typeface="Cambria Math" panose="02040503050406030204" charset="0"/>
                            <a:ea typeface="微软雅黑" panose="020B0503020204020204" pitchFamily="34" charset="-122"/>
                          </a:rPr>
                        </m:ctrlPr>
                      </m:sSupPr>
                      <m:e>
                        <m:r>
                          <a:rPr lang="en-US" altLang="zh-CN" b="0" i="1" smtClean="0">
                            <a:latin typeface="Cambria Math" panose="02040503050406030204" charset="0"/>
                            <a:ea typeface="微软雅黑" panose="020B0503020204020204" pitchFamily="34" charset="-122"/>
                          </a:rPr>
                          <m:t>𝑟</m:t>
                        </m:r>
                      </m:e>
                      <m:sup>
                        <m:r>
                          <a:rPr lang="en-US" altLang="zh-CN" b="0" i="1" smtClean="0">
                            <a:latin typeface="Cambria Math" panose="02040503050406030204" charset="0"/>
                            <a:ea typeface="微软雅黑" panose="020B0503020204020204" pitchFamily="34" charset="-122"/>
                          </a:rPr>
                          <m:t>2</m:t>
                        </m:r>
                      </m:sup>
                    </m:sSup>
                    <m:r>
                      <a:rPr lang="en-US" altLang="zh-CN" b="0" i="1" smtClean="0">
                        <a:latin typeface="Cambria Math" panose="02040503050406030204" charset="0"/>
                        <a:ea typeface="微软雅黑" panose="020B0503020204020204" pitchFamily="34" charset="-122"/>
                      </a:rPr>
                      <m:t>𝑧</m:t>
                    </m:r>
                    <m:r>
                      <a:rPr lang="en-US" altLang="zh-CN" b="0" i="1" smtClean="0">
                        <a:latin typeface="Cambria Math" panose="02040503050406030204" charset="0"/>
                        <a:ea typeface="微软雅黑" panose="020B0503020204020204" pitchFamily="34" charset="-122"/>
                      </a:rPr>
                      <m:t>+</m:t>
                    </m:r>
                    <m:r>
                      <m:rPr>
                        <m:sty m:val="p"/>
                      </m:rPr>
                      <a:rPr lang="el-GR" altLang="zh-CN" b="0" i="1" smtClean="0">
                        <a:latin typeface="Cambria Math" panose="02040503050406030204" charset="0"/>
                        <a:ea typeface="Cambria Math" panose="02040503050406030204" charset="0"/>
                        <a:cs typeface="Cambria Math" panose="02040503050406030204" charset="0"/>
                      </a:rPr>
                      <m:t>Ψ</m:t>
                    </m:r>
                    <m:d>
                      <m:dPr>
                        <m:ctrlPr>
                          <a:rPr lang="en-US" altLang="zh-CN" b="0" i="1" smtClean="0">
                            <a:latin typeface="Cambria Math" panose="02040503050406030204" charset="0"/>
                            <a:ea typeface="Cambria Math" panose="02040503050406030204" charset="0"/>
                            <a:cs typeface="Cambria Math" panose="02040503050406030204" charset="0"/>
                          </a:rPr>
                        </m:ctrlPr>
                      </m:dPr>
                      <m:e>
                        <m:r>
                          <a:rPr lang="en-US" altLang="zh-CN" b="0" i="1" smtClean="0">
                            <a:latin typeface="Cambria Math" panose="02040503050406030204" charset="0"/>
                            <a:ea typeface="Cambria Math" panose="02040503050406030204" charset="0"/>
                            <a:cs typeface="Cambria Math" panose="02040503050406030204" charset="0"/>
                          </a:rPr>
                          <m:t>𝑧</m:t>
                        </m:r>
                      </m:e>
                    </m:d>
                  </m:oMath>
                </a14:m>
                <a:r>
                  <a:rPr lang="zh-CN" altLang="en-US" dirty="0" smtClean="0">
                    <a:latin typeface="微软雅黑" panose="020B0503020204020204" pitchFamily="34" charset="-122"/>
                    <a:ea typeface="微软雅黑" panose="020B0503020204020204" pitchFamily="34" charset="-122"/>
                  </a:rPr>
                  <a:t>，等价转换效果的前提即得到一个</a:t>
                </a:r>
                <a14:m>
                  <m:oMath xmlns:m="http://schemas.openxmlformats.org/officeDocument/2006/math">
                    <m:r>
                      <a:rPr lang="en-US" altLang="zh-CN" b="0" i="1" dirty="0" smtClean="0">
                        <a:latin typeface="Cambria Math" panose="02040503050406030204" charset="0"/>
                        <a:ea typeface="微软雅黑" panose="020B0503020204020204" pitchFamily="34" charset="-122"/>
                      </a:rPr>
                      <m:t>𝑟</m:t>
                    </m:r>
                  </m:oMath>
                </a14:m>
                <a:r>
                  <a:rPr lang="zh-CN" altLang="en-US" dirty="0" smtClean="0">
                    <a:latin typeface="微软雅黑" panose="020B0503020204020204" pitchFamily="34" charset="-122"/>
                    <a:ea typeface="微软雅黑" panose="020B0503020204020204" pitchFamily="34" charset="-122"/>
                  </a:rPr>
                  <a:t>可以使</a:t>
                </a:r>
                <a14:m>
                  <m:oMath xmlns:m="http://schemas.openxmlformats.org/officeDocument/2006/math">
                    <m:r>
                      <a:rPr lang="en-US" altLang="zh-CN" i="1">
                        <a:latin typeface="Cambria Math" panose="02040503050406030204" charset="0"/>
                        <a:ea typeface="微软雅黑" panose="020B0503020204020204" pitchFamily="34" charset="-122"/>
                      </a:rPr>
                      <m:t>𝐸</m:t>
                    </m:r>
                    <m:d>
                      <m:dPr>
                        <m:ctrlPr>
                          <a:rPr lang="en-US" altLang="zh-CN" i="1">
                            <a:latin typeface="Cambria Math" panose="02040503050406030204" charset="0"/>
                            <a:ea typeface="微软雅黑" panose="020B0503020204020204" pitchFamily="34" charset="-122"/>
                          </a:rPr>
                        </m:ctrlPr>
                      </m:dPr>
                      <m:e>
                        <m:r>
                          <a:rPr lang="en-US" altLang="zh-CN" i="1">
                            <a:latin typeface="Cambria Math" panose="02040503050406030204" charset="0"/>
                            <a:ea typeface="微软雅黑" panose="020B0503020204020204" pitchFamily="34" charset="-122"/>
                          </a:rPr>
                          <m:t>𝑟</m:t>
                        </m:r>
                        <m:r>
                          <a:rPr lang="en-US" altLang="zh-CN" i="1">
                            <a:latin typeface="Cambria Math" panose="02040503050406030204" charset="0"/>
                            <a:ea typeface="微软雅黑" panose="020B0503020204020204" pitchFamily="34" charset="-122"/>
                          </a:rPr>
                          <m:t>,</m:t>
                        </m:r>
                        <m:r>
                          <a:rPr lang="en-US" altLang="zh-CN" i="1">
                            <a:latin typeface="Cambria Math" panose="02040503050406030204" charset="0"/>
                            <a:ea typeface="微软雅黑" panose="020B0503020204020204" pitchFamily="34" charset="-122"/>
                          </a:rPr>
                          <m:t>𝑧</m:t>
                        </m:r>
                      </m:e>
                    </m:d>
                  </m:oMath>
                </a14:m>
                <a:r>
                  <a:rPr lang="zh-CN" altLang="en-US" dirty="0" smtClean="0">
                    <a:latin typeface="微软雅黑" panose="020B0503020204020204" pitchFamily="34" charset="-122"/>
                    <a:ea typeface="微软雅黑" panose="020B0503020204020204" pitchFamily="34" charset="-122"/>
                  </a:rPr>
                  <a:t>和</a:t>
                </a:r>
                <a14:m>
                  <m:oMath xmlns:m="http://schemas.openxmlformats.org/officeDocument/2006/math">
                    <m:r>
                      <a:rPr lang="en-US" altLang="zh-CN" i="1">
                        <a:latin typeface="Cambria Math" panose="02040503050406030204" charset="0"/>
                        <a:ea typeface="Cambria Math" panose="02040503050406030204" charset="0"/>
                        <a:cs typeface="Cambria Math" panose="02040503050406030204" charset="0"/>
                      </a:rPr>
                      <m:t>𝜌</m:t>
                    </m:r>
                    <m:r>
                      <a:rPr lang="en-US" altLang="zh-CN" i="1">
                        <a:latin typeface="Cambria Math" panose="02040503050406030204" charset="0"/>
                        <a:ea typeface="Cambria Math" panose="02040503050406030204" charset="0"/>
                        <a:cs typeface="Cambria Math" panose="02040503050406030204" charset="0"/>
                      </a:rPr>
                      <m:t>(</m:t>
                    </m:r>
                    <m:r>
                      <a:rPr lang="en-US" altLang="zh-CN" i="1">
                        <a:latin typeface="Cambria Math" panose="02040503050406030204" charset="0"/>
                        <a:ea typeface="Cambria Math" panose="02040503050406030204" charset="0"/>
                        <a:cs typeface="Cambria Math" panose="02040503050406030204" charset="0"/>
                      </a:rPr>
                      <m:t>𝑟</m:t>
                    </m:r>
                    <m:r>
                      <a:rPr lang="en-US" altLang="zh-CN" i="1">
                        <a:latin typeface="Cambria Math" panose="02040503050406030204" charset="0"/>
                        <a:ea typeface="Cambria Math" panose="02040503050406030204" charset="0"/>
                        <a:cs typeface="Cambria Math" panose="02040503050406030204" charset="0"/>
                      </a:rPr>
                      <m:t>)</m:t>
                    </m:r>
                  </m:oMath>
                </a14:m>
                <a:r>
                  <a:rPr lang="zh-CN" altLang="en-US" dirty="0" smtClean="0">
                    <a:latin typeface="微软雅黑" panose="020B0503020204020204" pitchFamily="34" charset="-122"/>
                    <a:ea typeface="微软雅黑" panose="020B0503020204020204" pitchFamily="34" charset="-122"/>
                  </a:rPr>
                  <a:t>都取得相同最小值。</a:t>
                </a:r>
                <a:endParaRPr lang="en-US" altLang="zh-CN" dirty="0" smtClean="0">
                  <a:latin typeface="微软雅黑" panose="020B0503020204020204" pitchFamily="34" charset="-122"/>
                  <a:ea typeface="微软雅黑" panose="020B0503020204020204" pitchFamily="34" charset="-122"/>
                </a:endParaRPr>
              </a:p>
            </p:txBody>
          </p:sp>
        </mc:Choice>
        <mc:Fallback>
          <p:sp>
            <p:nvSpPr>
              <p:cNvPr id="28" name="文本框 27"/>
              <p:cNvSpPr txBox="1">
                <a:spLocks noRot="1" noChangeAspect="1" noMove="1" noResize="1" noEditPoints="1" noAdjustHandles="1" noChangeArrowheads="1" noChangeShapeType="1" noTextEdit="1"/>
              </p:cNvSpPr>
              <p:nvPr/>
            </p:nvSpPr>
            <p:spPr>
              <a:xfrm>
                <a:off x="539552" y="1931331"/>
                <a:ext cx="3888432" cy="923330"/>
              </a:xfrm>
              <a:prstGeom prst="rect">
                <a:avLst/>
              </a:prstGeom>
              <a:blipFill rotWithShape="1">
                <a:blip r:embed="rId2"/>
                <a:stretch>
                  <a:fillRect l="-11" t="-32" r="3" b="36"/>
                </a:stretch>
              </a:blipFill>
              <a:ln w="31750">
                <a:noFill/>
                <a:prstDash val="dash"/>
              </a:ln>
            </p:spPr>
            <p:txBody>
              <a:bodyPr/>
              <a:lstStyle/>
              <a:p>
                <a:r>
                  <a:rPr lang="zh-CN" altLang="en-US">
                    <a:noFill/>
                  </a:rPr>
                  <a:t> </a:t>
                </a:r>
              </a:p>
            </p:txBody>
          </p:sp>
        </mc:Fallback>
      </mc:AlternateContent>
      <p:sp>
        <p:nvSpPr>
          <p:cNvPr id="37" name="AutoShape 51"/>
          <p:cNvSpPr>
            <a:spLocks noChangeArrowheads="1"/>
          </p:cNvSpPr>
          <p:nvPr/>
        </p:nvSpPr>
        <p:spPr bwMode="auto">
          <a:xfrm>
            <a:off x="539552" y="3410300"/>
            <a:ext cx="3816424" cy="1098820"/>
          </a:xfrm>
          <a:prstGeom prst="roundRect">
            <a:avLst>
              <a:gd name="adj" fmla="val 10079"/>
            </a:avLst>
          </a:prstGeom>
          <a:noFill/>
          <a:ln w="19050">
            <a:solidFill>
              <a:srgbClr val="0070C0"/>
            </a:solidFill>
            <a:round/>
          </a:ln>
        </p:spPr>
        <p:txBody>
          <a:bodyPr wrap="square"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solidFill>
                <a:srgbClr val="3333CC"/>
              </a:solidFill>
              <a:latin typeface="Times New Roman" panose="02020603050405020304" pitchFamily="18" charset="0"/>
              <a:ea typeface="微软雅黑" panose="020B0503020204020204" pitchFamily="34" charset="-122"/>
            </a:endParaRPr>
          </a:p>
        </p:txBody>
      </p:sp>
      <p:sp>
        <p:nvSpPr>
          <p:cNvPr id="38" name="矩形 37"/>
          <p:cNvSpPr/>
          <p:nvPr/>
        </p:nvSpPr>
        <p:spPr>
          <a:xfrm>
            <a:off x="1475656" y="3016649"/>
            <a:ext cx="1802096" cy="369332"/>
          </a:xfrm>
          <a:prstGeom prst="rect">
            <a:avLst/>
          </a:prstGeom>
          <a:solidFill>
            <a:schemeClr val="bg1"/>
          </a:solidFill>
        </p:spPr>
        <p:txBody>
          <a:bodyPr wrap="non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转换前提条件二</a:t>
            </a:r>
            <a:endParaRPr lang="zh-CN" altLang="en-US" dirty="0"/>
          </a:p>
        </p:txBody>
      </p:sp>
      <mc:AlternateContent xmlns:mc="http://schemas.openxmlformats.org/markup-compatibility/2006">
        <mc:Choice xmlns:a14="http://schemas.microsoft.com/office/drawing/2010/main" Requires="a14">
          <p:sp>
            <p:nvSpPr>
              <p:cNvPr id="39" name="文本框 38"/>
              <p:cNvSpPr txBox="1"/>
              <p:nvPr/>
            </p:nvSpPr>
            <p:spPr>
              <a:xfrm>
                <a:off x="541774" y="3431670"/>
                <a:ext cx="3814202" cy="923330"/>
              </a:xfrm>
              <a:prstGeom prst="rect">
                <a:avLst/>
              </a:prstGeom>
              <a:noFill/>
              <a:ln w="31750">
                <a:noFill/>
                <a:prstDash val="dash"/>
              </a:ln>
            </p:spPr>
            <p:txBody>
              <a:bodyPr vert="horz" wrap="square" rtlCol="0">
                <a:spAutoFit/>
              </a:bodyPr>
              <a:lstStyle/>
              <a:p>
                <a:r>
                  <a:rPr lang="zh-CN" altLang="en-US" dirty="0" smtClean="0">
                    <a:latin typeface="微软雅黑" panose="020B0503020204020204" pitchFamily="34" charset="-122"/>
                    <a:ea typeface="微软雅黑" panose="020B0503020204020204" pitchFamily="34" charset="-122"/>
                  </a:rPr>
                  <a:t>令</a:t>
                </a:r>
                <a14:m>
                  <m:oMath xmlns:m="http://schemas.openxmlformats.org/officeDocument/2006/math">
                    <m:r>
                      <a:rPr lang="zh-CN" altLang="en-US" i="1" smtClean="0">
                        <a:latin typeface="Cambria Math" panose="02040503050406030204" charset="0"/>
                        <a:ea typeface="Cambria Math" panose="02040503050406030204" charset="0"/>
                        <a:cs typeface="Cambria Math" panose="02040503050406030204" charset="0"/>
                      </a:rPr>
                      <m:t>𝜙</m:t>
                    </m:r>
                    <m:d>
                      <m:dPr>
                        <m:ctrlPr>
                          <a:rPr lang="en-US" altLang="zh-CN" b="0" i="1" smtClean="0">
                            <a:latin typeface="Cambria Math" panose="02040503050406030204" charset="0"/>
                            <a:ea typeface="Cambria Math" panose="02040503050406030204" charset="0"/>
                            <a:cs typeface="Cambria Math" panose="02040503050406030204" charset="0"/>
                          </a:rPr>
                        </m:ctrlPr>
                      </m:dPr>
                      <m:e>
                        <m:sSup>
                          <m:sSupPr>
                            <m:ctrlPr>
                              <a:rPr lang="en-US" altLang="zh-CN" b="0" i="1" smtClean="0">
                                <a:latin typeface="Cambria Math" panose="02040503050406030204" charset="0"/>
                                <a:ea typeface="Cambria Math" panose="02040503050406030204" charset="0"/>
                                <a:cs typeface="Cambria Math" panose="02040503050406030204" charset="0"/>
                              </a:rPr>
                            </m:ctrlPr>
                          </m:sSupPr>
                          <m:e>
                            <m:r>
                              <a:rPr lang="en-US" altLang="zh-CN" b="0" i="1" smtClean="0">
                                <a:latin typeface="Cambria Math" panose="02040503050406030204" charset="0"/>
                                <a:ea typeface="Cambria Math" panose="02040503050406030204" charset="0"/>
                                <a:cs typeface="Cambria Math" panose="02040503050406030204" charset="0"/>
                              </a:rPr>
                              <m:t>𝑟</m:t>
                            </m:r>
                          </m:e>
                          <m:sup>
                            <m:r>
                              <a:rPr lang="en-US" altLang="zh-CN" b="0" i="1" smtClean="0">
                                <a:latin typeface="Cambria Math" panose="02040503050406030204" charset="0"/>
                                <a:ea typeface="Cambria Math" panose="02040503050406030204" charset="0"/>
                                <a:cs typeface="Cambria Math" panose="02040503050406030204" charset="0"/>
                              </a:rPr>
                              <m:t>2</m:t>
                            </m:r>
                          </m:sup>
                        </m:sSup>
                      </m:e>
                    </m:d>
                    <m:r>
                      <a:rPr lang="en-US" altLang="zh-CN" b="0" i="1" smtClean="0">
                        <a:latin typeface="Cambria Math" panose="02040503050406030204" charset="0"/>
                        <a:ea typeface="Cambria Math" panose="02040503050406030204" charset="0"/>
                        <a:cs typeface="Cambria Math" panose="02040503050406030204" charset="0"/>
                      </a:rPr>
                      <m:t>≝</m:t>
                    </m:r>
                    <m:r>
                      <a:rPr lang="en-US" altLang="zh-CN" b="0" i="1" smtClean="0">
                        <a:latin typeface="Cambria Math" panose="02040503050406030204" charset="0"/>
                        <a:ea typeface="Cambria Math" panose="02040503050406030204" charset="0"/>
                        <a:cs typeface="Cambria Math" panose="02040503050406030204" charset="0"/>
                      </a:rPr>
                      <m:t>𝜌</m:t>
                    </m:r>
                    <m:r>
                      <a:rPr lang="en-US" altLang="zh-CN" b="0" i="1" smtClean="0">
                        <a:latin typeface="Cambria Math" panose="02040503050406030204" charset="0"/>
                        <a:ea typeface="Cambria Math" panose="02040503050406030204" charset="0"/>
                        <a:cs typeface="Cambria Math" panose="02040503050406030204" charset="0"/>
                      </a:rPr>
                      <m:t>(</m:t>
                    </m:r>
                    <m:r>
                      <a:rPr lang="en-US" altLang="zh-CN" b="0" i="1" smtClean="0">
                        <a:latin typeface="Cambria Math" panose="02040503050406030204" charset="0"/>
                        <a:ea typeface="Cambria Math" panose="02040503050406030204" charset="0"/>
                        <a:cs typeface="Cambria Math" panose="02040503050406030204" charset="0"/>
                      </a:rPr>
                      <m:t>𝑟</m:t>
                    </m:r>
                    <m:r>
                      <a:rPr lang="en-US" altLang="zh-CN" b="0" i="1" smtClean="0">
                        <a:latin typeface="Cambria Math" panose="02040503050406030204" charset="0"/>
                        <a:ea typeface="Cambria Math" panose="02040503050406030204" charset="0"/>
                        <a:cs typeface="Cambria Math" panose="02040503050406030204" charset="0"/>
                      </a:rPr>
                      <m:t>)</m:t>
                    </m:r>
                  </m:oMath>
                </a14:m>
                <a:r>
                  <a:rPr lang="zh-CN" altLang="en-US" dirty="0" smtClean="0">
                    <a:latin typeface="微软雅黑" panose="020B0503020204020204" pitchFamily="34" charset="-122"/>
                    <a:ea typeface="微软雅黑" panose="020B0503020204020204" pitchFamily="34" charset="-122"/>
                  </a:rPr>
                  <a:t>，</a:t>
                </a:r>
                <a:r>
                  <a:rPr lang="en-US" altLang="zh-CN" dirty="0">
                    <a:ea typeface="Cambria Math" panose="02040503050406030204" charset="0"/>
                    <a:cs typeface="Cambria Math" panose="02040503050406030204" charset="0"/>
                  </a:rPr>
                  <a:t> </a:t>
                </a:r>
                <a14:m>
                  <m:oMath xmlns:m="http://schemas.openxmlformats.org/officeDocument/2006/math">
                    <m:sSup>
                      <m:sSupPr>
                        <m:ctrlPr>
                          <a:rPr lang="en-US" altLang="zh-CN" b="0" i="1" smtClean="0">
                            <a:latin typeface="Cambria Math" panose="02040503050406030204" charset="0"/>
                            <a:ea typeface="Cambria Math" panose="02040503050406030204" charset="0"/>
                            <a:cs typeface="Cambria Math" panose="02040503050406030204" charset="0"/>
                          </a:rPr>
                        </m:ctrlPr>
                      </m:sSupPr>
                      <m:e>
                        <m:r>
                          <a:rPr lang="en-US" altLang="zh-CN" i="1">
                            <a:latin typeface="Cambria Math" panose="02040503050406030204" charset="0"/>
                            <a:ea typeface="Cambria Math" panose="02040503050406030204" charset="0"/>
                            <a:cs typeface="Cambria Math" panose="02040503050406030204" charset="0"/>
                          </a:rPr>
                          <m:t>𝜌</m:t>
                        </m:r>
                      </m:e>
                      <m:sup>
                        <m:r>
                          <a:rPr lang="en-US" altLang="zh-CN" b="0" i="1" smtClean="0">
                            <a:latin typeface="Cambria Math" panose="02040503050406030204" charset="0"/>
                            <a:ea typeface="Cambria Math" panose="02040503050406030204" charset="0"/>
                            <a:cs typeface="Cambria Math" panose="02040503050406030204" charset="0"/>
                          </a:rPr>
                          <m:t>′</m:t>
                        </m:r>
                      </m:sup>
                    </m:sSup>
                    <m:d>
                      <m:dPr>
                        <m:ctrlPr>
                          <a:rPr lang="en-US" altLang="zh-CN" b="0" i="1" smtClean="0">
                            <a:latin typeface="Cambria Math" panose="02040503050406030204" charset="0"/>
                            <a:ea typeface="Cambria Math" panose="02040503050406030204" charset="0"/>
                            <a:cs typeface="Cambria Math" panose="02040503050406030204" charset="0"/>
                          </a:rPr>
                        </m:ctrlPr>
                      </m:dPr>
                      <m:e>
                        <m:r>
                          <a:rPr lang="en-US" altLang="zh-CN" i="1">
                            <a:latin typeface="Cambria Math" panose="02040503050406030204" charset="0"/>
                            <a:ea typeface="Cambria Math" panose="02040503050406030204" charset="0"/>
                            <a:cs typeface="Cambria Math" panose="02040503050406030204" charset="0"/>
                          </a:rPr>
                          <m:t>𝑟</m:t>
                        </m:r>
                      </m:e>
                    </m:d>
                    <m:r>
                      <a:rPr lang="en-US" altLang="zh-CN" b="0" i="1" smtClean="0">
                        <a:latin typeface="Cambria Math" panose="02040503050406030204" charset="0"/>
                        <a:ea typeface="Cambria Math" panose="02040503050406030204" charset="0"/>
                        <a:cs typeface="Cambria Math" panose="02040503050406030204" charset="0"/>
                      </a:rPr>
                      <m:t>=</m:t>
                    </m:r>
                    <m:sSup>
                      <m:sSupPr>
                        <m:ctrlPr>
                          <a:rPr lang="en-US" altLang="zh-CN" b="0" i="1" smtClean="0">
                            <a:latin typeface="Cambria Math" panose="02040503050406030204" charset="0"/>
                            <a:ea typeface="Cambria Math" panose="02040503050406030204" charset="0"/>
                            <a:cs typeface="Cambria Math" panose="02040503050406030204" charset="0"/>
                          </a:rPr>
                        </m:ctrlPr>
                      </m:sSupPr>
                      <m:e>
                        <m:r>
                          <a:rPr lang="en-US" altLang="zh-CN" b="0" i="1" smtClean="0">
                            <a:latin typeface="Cambria Math" panose="02040503050406030204" charset="0"/>
                            <a:ea typeface="Cambria Math" panose="02040503050406030204" charset="0"/>
                            <a:cs typeface="Cambria Math" panose="02040503050406030204" charset="0"/>
                          </a:rPr>
                          <m:t>𝐸</m:t>
                        </m:r>
                      </m:e>
                      <m:sup>
                        <m:r>
                          <a:rPr lang="en-US" altLang="zh-CN" b="0" i="1" smtClean="0">
                            <a:latin typeface="Cambria Math" panose="02040503050406030204" charset="0"/>
                            <a:ea typeface="Cambria Math" panose="02040503050406030204" charset="0"/>
                            <a:cs typeface="Cambria Math" panose="02040503050406030204" charset="0"/>
                          </a:rPr>
                          <m:t>′</m:t>
                        </m:r>
                      </m:sup>
                    </m:sSup>
                    <m:d>
                      <m:dPr>
                        <m:ctrlPr>
                          <a:rPr lang="en-US" altLang="zh-CN" b="0" i="1" smtClean="0">
                            <a:latin typeface="Cambria Math" panose="02040503050406030204" charset="0"/>
                            <a:ea typeface="Cambria Math" panose="02040503050406030204" charset="0"/>
                            <a:cs typeface="Cambria Math" panose="02040503050406030204" charset="0"/>
                          </a:rPr>
                        </m:ctrlPr>
                      </m:dPr>
                      <m:e>
                        <m:r>
                          <a:rPr lang="en-US" altLang="zh-CN" b="0" i="1" smtClean="0">
                            <a:latin typeface="Cambria Math" panose="02040503050406030204" charset="0"/>
                            <a:ea typeface="Cambria Math" panose="02040503050406030204" charset="0"/>
                            <a:cs typeface="Cambria Math" panose="02040503050406030204" charset="0"/>
                          </a:rPr>
                          <m:t>𝑟</m:t>
                        </m:r>
                        <m:r>
                          <a:rPr lang="en-US" altLang="zh-CN" b="0" i="1" smtClean="0">
                            <a:latin typeface="Cambria Math" panose="02040503050406030204" charset="0"/>
                            <a:ea typeface="Cambria Math" panose="02040503050406030204" charset="0"/>
                            <a:cs typeface="Cambria Math" panose="02040503050406030204" charset="0"/>
                          </a:rPr>
                          <m:t>,</m:t>
                        </m:r>
                        <m:r>
                          <a:rPr lang="en-US" altLang="zh-CN" b="0" i="1" smtClean="0">
                            <a:latin typeface="Cambria Math" panose="02040503050406030204" charset="0"/>
                            <a:ea typeface="Cambria Math" panose="02040503050406030204" charset="0"/>
                            <a:cs typeface="Cambria Math" panose="02040503050406030204" charset="0"/>
                          </a:rPr>
                          <m:t>𝑧</m:t>
                        </m:r>
                      </m:e>
                    </m:d>
                    <m:r>
                      <a:rPr lang="en-US" altLang="zh-CN" b="0" i="1" smtClean="0">
                        <a:latin typeface="Cambria Math" panose="02040503050406030204" charset="0"/>
                        <a:ea typeface="Cambria Math" panose="02040503050406030204" charset="0"/>
                        <a:cs typeface="Cambria Math" panose="02040503050406030204" charset="0"/>
                      </a:rPr>
                      <m:t>=</m:t>
                    </m:r>
                    <m:r>
                      <a:rPr lang="en-US" altLang="zh-CN" b="0" i="1" smtClean="0">
                        <a:latin typeface="Cambria Math" panose="02040503050406030204" charset="0"/>
                        <a:ea typeface="Cambria Math" panose="02040503050406030204" charset="0"/>
                        <a:cs typeface="Cambria Math" panose="02040503050406030204" charset="0"/>
                      </a:rPr>
                      <m:t>0</m:t>
                    </m:r>
                  </m:oMath>
                </a14:m>
                <a:r>
                  <a:rPr lang="zh-CN" altLang="en-US" dirty="0" smtClean="0">
                    <a:latin typeface="微软雅黑" panose="020B0503020204020204" pitchFamily="34" charset="-122"/>
                    <a:ea typeface="微软雅黑" panose="020B0503020204020204" pitchFamily="34" charset="-122"/>
                  </a:rPr>
                  <a:t>，可得</a:t>
                </a:r>
                <a14:m>
                  <m:oMath xmlns:m="http://schemas.openxmlformats.org/officeDocument/2006/math">
                    <m:r>
                      <a:rPr lang="zh-CN" altLang="en-US" i="1">
                        <a:latin typeface="Cambria Math" panose="02040503050406030204" charset="0"/>
                        <a:ea typeface="Cambria Math" panose="02040503050406030204" charset="0"/>
                        <a:cs typeface="Cambria Math" panose="02040503050406030204" charset="0"/>
                      </a:rPr>
                      <m:t>𝜙</m:t>
                    </m:r>
                    <m:r>
                      <a:rPr lang="en-US" altLang="zh-CN" b="0" i="1" smtClean="0">
                        <a:latin typeface="Cambria Math" panose="02040503050406030204" charset="0"/>
                        <a:ea typeface="Cambria Math" panose="02040503050406030204" charset="0"/>
                        <a:cs typeface="Cambria Math" panose="02040503050406030204" charset="0"/>
                      </a:rPr>
                      <m:t>′</m:t>
                    </m:r>
                    <m:d>
                      <m:dPr>
                        <m:ctrlPr>
                          <a:rPr lang="en-US" altLang="zh-CN" i="1">
                            <a:latin typeface="Cambria Math" panose="02040503050406030204" charset="0"/>
                            <a:ea typeface="Cambria Math" panose="02040503050406030204" charset="0"/>
                            <a:cs typeface="Cambria Math" panose="02040503050406030204" charset="0"/>
                          </a:rPr>
                        </m:ctrlPr>
                      </m:dPr>
                      <m:e>
                        <m:sSup>
                          <m:sSupPr>
                            <m:ctrlPr>
                              <a:rPr lang="en-US" altLang="zh-CN" i="1">
                                <a:latin typeface="Cambria Math" panose="02040503050406030204" charset="0"/>
                                <a:ea typeface="Cambria Math" panose="02040503050406030204" charset="0"/>
                                <a:cs typeface="Cambria Math" panose="02040503050406030204" charset="0"/>
                              </a:rPr>
                            </m:ctrlPr>
                          </m:sSupPr>
                          <m:e>
                            <m:r>
                              <a:rPr lang="en-US" altLang="zh-CN" i="1">
                                <a:latin typeface="Cambria Math" panose="02040503050406030204" charset="0"/>
                                <a:ea typeface="Cambria Math" panose="02040503050406030204" charset="0"/>
                                <a:cs typeface="Cambria Math" panose="02040503050406030204" charset="0"/>
                              </a:rPr>
                              <m:t>𝑟</m:t>
                            </m:r>
                          </m:e>
                          <m:sup>
                            <m:r>
                              <a:rPr lang="en-US" altLang="zh-CN" i="1">
                                <a:latin typeface="Cambria Math" panose="02040503050406030204" charset="0"/>
                                <a:ea typeface="Cambria Math" panose="02040503050406030204" charset="0"/>
                                <a:cs typeface="Cambria Math" panose="02040503050406030204" charset="0"/>
                              </a:rPr>
                              <m:t>2</m:t>
                            </m:r>
                          </m:sup>
                        </m:sSup>
                      </m:e>
                    </m:d>
                    <m:r>
                      <a:rPr lang="en-US" altLang="zh-CN" b="0" i="1" smtClean="0">
                        <a:latin typeface="Cambria Math" panose="02040503050406030204" charset="0"/>
                        <a:ea typeface="Cambria Math" panose="02040503050406030204" charset="0"/>
                        <a:cs typeface="Cambria Math" panose="02040503050406030204" charset="0"/>
                      </a:rPr>
                      <m:t>=</m:t>
                    </m:r>
                    <m:r>
                      <a:rPr lang="en-US" altLang="zh-CN" b="0" i="1" smtClean="0">
                        <a:latin typeface="Cambria Math" panose="02040503050406030204" charset="0"/>
                        <a:ea typeface="Cambria Math" panose="02040503050406030204" charset="0"/>
                        <a:cs typeface="Cambria Math" panose="02040503050406030204" charset="0"/>
                      </a:rPr>
                      <m:t>𝑧</m:t>
                    </m:r>
                  </m:oMath>
                </a14:m>
                <a:r>
                  <a:rPr lang="zh-CN" altLang="en-US" dirty="0" smtClean="0">
                    <a:latin typeface="微软雅黑" panose="020B0503020204020204" pitchFamily="34" charset="-122"/>
                    <a:ea typeface="微软雅黑" panose="020B0503020204020204" pitchFamily="34" charset="-122"/>
                  </a:rPr>
                  <a:t>。离群过程变量</a:t>
                </a:r>
                <a14:m>
                  <m:oMath xmlns:m="http://schemas.openxmlformats.org/officeDocument/2006/math">
                    <m:r>
                      <a:rPr lang="en-US" altLang="zh-CN" b="0" i="1" dirty="0" smtClean="0">
                        <a:latin typeface="Cambria Math" panose="02040503050406030204" charset="0"/>
                        <a:ea typeface="微软雅黑" panose="020B0503020204020204" pitchFamily="34" charset="-122"/>
                      </a:rPr>
                      <m:t>𝑧</m:t>
                    </m:r>
                  </m:oMath>
                </a14:m>
                <a:r>
                  <a:rPr lang="zh-CN" altLang="en-US" dirty="0" smtClean="0">
                    <a:latin typeface="微软雅黑" panose="020B0503020204020204" pitchFamily="34" charset="-122"/>
                    <a:ea typeface="微软雅黑" panose="020B0503020204020204" pitchFamily="34" charset="-122"/>
                  </a:rPr>
                  <a:t>应控制离群点的影响边界。</a:t>
                </a:r>
                <a:endParaRPr lang="en-US" altLang="zh-CN" dirty="0" smtClean="0">
                  <a:latin typeface="微软雅黑" panose="020B0503020204020204" pitchFamily="34" charset="-122"/>
                  <a:ea typeface="微软雅黑" panose="020B0503020204020204" pitchFamily="34" charset="-122"/>
                </a:endParaRPr>
              </a:p>
            </p:txBody>
          </p:sp>
        </mc:Choice>
        <mc:Fallback>
          <p:sp>
            <p:nvSpPr>
              <p:cNvPr id="39" name="文本框 38"/>
              <p:cNvSpPr txBox="1">
                <a:spLocks noRot="1" noChangeAspect="1" noMove="1" noResize="1" noEditPoints="1" noAdjustHandles="1" noChangeArrowheads="1" noChangeShapeType="1" noTextEdit="1"/>
              </p:cNvSpPr>
              <p:nvPr/>
            </p:nvSpPr>
            <p:spPr>
              <a:xfrm>
                <a:off x="541774" y="3431670"/>
                <a:ext cx="3814202" cy="923330"/>
              </a:xfrm>
              <a:prstGeom prst="rect">
                <a:avLst/>
              </a:prstGeom>
              <a:blipFill rotWithShape="1">
                <a:blip r:embed="rId3"/>
                <a:stretch>
                  <a:fillRect l="-3" t="-14" r="13" b="18"/>
                </a:stretch>
              </a:blipFill>
              <a:ln w="31750">
                <a:noFill/>
                <a:prstDash val="dash"/>
              </a:ln>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5179610" y="3612794"/>
            <a:ext cx="3275856" cy="561082"/>
          </a:xfrm>
          <a:prstGeom prst="rect">
            <a:avLst/>
          </a:prstGeom>
        </p:spPr>
      </p:pic>
      <p:sp>
        <p:nvSpPr>
          <p:cNvPr id="43" name="AutoShape 51"/>
          <p:cNvSpPr>
            <a:spLocks noChangeArrowheads="1"/>
          </p:cNvSpPr>
          <p:nvPr/>
        </p:nvSpPr>
        <p:spPr bwMode="auto">
          <a:xfrm>
            <a:off x="501834" y="5170765"/>
            <a:ext cx="3824162" cy="944956"/>
          </a:xfrm>
          <a:prstGeom prst="roundRect">
            <a:avLst>
              <a:gd name="adj" fmla="val 10079"/>
            </a:avLst>
          </a:prstGeom>
          <a:noFill/>
          <a:ln w="19050">
            <a:solidFill>
              <a:srgbClr val="0070C0"/>
            </a:solidFill>
            <a:round/>
          </a:ln>
        </p:spPr>
        <p:txBody>
          <a:bodyPr wrap="square"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solidFill>
                <a:srgbClr val="3333CC"/>
              </a:solidFill>
              <a:latin typeface="Times New Roman" panose="02020603050405020304" pitchFamily="18" charset="0"/>
              <a:ea typeface="微软雅黑" panose="020B0503020204020204" pitchFamily="34" charset="-122"/>
            </a:endParaRPr>
          </a:p>
        </p:txBody>
      </p:sp>
      <p:sp>
        <p:nvSpPr>
          <p:cNvPr id="44" name="矩形 43"/>
          <p:cNvSpPr/>
          <p:nvPr/>
        </p:nvSpPr>
        <p:spPr>
          <a:xfrm>
            <a:off x="1435716" y="4777114"/>
            <a:ext cx="1800493" cy="369332"/>
          </a:xfrm>
          <a:prstGeom prst="rect">
            <a:avLst/>
          </a:prstGeom>
          <a:solidFill>
            <a:schemeClr val="bg1"/>
          </a:solidFill>
        </p:spPr>
        <p:txBody>
          <a:bodyPr wrap="non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转换前提条件三</a:t>
            </a:r>
            <a:endParaRPr lang="zh-CN" altLang="en-US" dirty="0"/>
          </a:p>
        </p:txBody>
      </p:sp>
      <mc:AlternateContent xmlns:mc="http://schemas.openxmlformats.org/markup-compatibility/2006">
        <mc:Choice xmlns:a14="http://schemas.microsoft.com/office/drawing/2010/main" Requires="a14">
          <p:sp>
            <p:nvSpPr>
              <p:cNvPr id="45" name="文本框 44"/>
              <p:cNvSpPr txBox="1"/>
              <p:nvPr/>
            </p:nvSpPr>
            <p:spPr>
              <a:xfrm>
                <a:off x="501834" y="5192135"/>
                <a:ext cx="3814202" cy="923586"/>
              </a:xfrm>
              <a:prstGeom prst="rect">
                <a:avLst/>
              </a:prstGeom>
              <a:noFill/>
              <a:ln w="31750">
                <a:noFill/>
                <a:prstDash val="dash"/>
              </a:ln>
            </p:spPr>
            <p:txBody>
              <a:bodyPr vert="horz" wrap="square" rtlCol="0">
                <a:spAutoFit/>
              </a:bodyPr>
              <a:lstStyle/>
              <a:p>
                <a14:m>
                  <m:oMath xmlns:m="http://schemas.openxmlformats.org/officeDocument/2006/math">
                    <m:r>
                      <a:rPr lang="zh-CN" altLang="en-US" b="0" i="1" smtClean="0">
                        <a:latin typeface="Cambria Math" panose="02040503050406030204" charset="0"/>
                        <a:ea typeface="微软雅黑" panose="020B0503020204020204" pitchFamily="34" charset="-122"/>
                      </a:rPr>
                      <m:t>在</m:t>
                    </m:r>
                    <m:r>
                      <a:rPr lang="zh-CN" altLang="en-US" i="1">
                        <a:latin typeface="Cambria Math" panose="02040503050406030204" charset="0"/>
                        <a:ea typeface="Cambria Math" panose="02040503050406030204" charset="0"/>
                        <a:cs typeface="Cambria Math" panose="02040503050406030204" charset="0"/>
                      </a:rPr>
                      <m:t>𝜙</m:t>
                    </m:r>
                    <m:r>
                      <a:rPr lang="en-US" altLang="zh-CN" i="1">
                        <a:latin typeface="Cambria Math" panose="02040503050406030204" charset="0"/>
                        <a:ea typeface="Cambria Math" panose="02040503050406030204" charset="0"/>
                        <a:cs typeface="Cambria Math" panose="02040503050406030204" charset="0"/>
                      </a:rPr>
                      <m:t>′</m:t>
                    </m:r>
                    <m:d>
                      <m:dPr>
                        <m:ctrlPr>
                          <a:rPr lang="en-US" altLang="zh-CN" i="1">
                            <a:latin typeface="Cambria Math" panose="02040503050406030204" charset="0"/>
                            <a:ea typeface="Cambria Math" panose="02040503050406030204" charset="0"/>
                            <a:cs typeface="Cambria Math" panose="02040503050406030204" charset="0"/>
                          </a:rPr>
                        </m:ctrlPr>
                      </m:dPr>
                      <m:e>
                        <m:sSup>
                          <m:sSupPr>
                            <m:ctrlPr>
                              <a:rPr lang="en-US" altLang="zh-CN" i="1">
                                <a:latin typeface="Cambria Math" panose="02040503050406030204" charset="0"/>
                                <a:ea typeface="Cambria Math" panose="02040503050406030204" charset="0"/>
                                <a:cs typeface="Cambria Math" panose="02040503050406030204" charset="0"/>
                              </a:rPr>
                            </m:ctrlPr>
                          </m:sSupPr>
                          <m:e>
                            <m:r>
                              <a:rPr lang="en-US" altLang="zh-CN" i="1">
                                <a:latin typeface="Cambria Math" panose="02040503050406030204" charset="0"/>
                                <a:ea typeface="Cambria Math" panose="02040503050406030204" charset="0"/>
                                <a:cs typeface="Cambria Math" panose="02040503050406030204" charset="0"/>
                              </a:rPr>
                              <m:t>𝑟</m:t>
                            </m:r>
                          </m:e>
                          <m:sup>
                            <m:r>
                              <a:rPr lang="en-US" altLang="zh-CN" i="1">
                                <a:latin typeface="Cambria Math" panose="02040503050406030204" charset="0"/>
                                <a:ea typeface="Cambria Math" panose="02040503050406030204" charset="0"/>
                                <a:cs typeface="Cambria Math" panose="02040503050406030204" charset="0"/>
                              </a:rPr>
                              <m:t>2</m:t>
                            </m:r>
                          </m:sup>
                        </m:sSup>
                      </m:e>
                    </m:d>
                    <m:r>
                      <a:rPr lang="en-US" altLang="zh-CN" i="1">
                        <a:latin typeface="Cambria Math" panose="02040503050406030204" charset="0"/>
                        <a:ea typeface="Cambria Math" panose="02040503050406030204" charset="0"/>
                        <a:cs typeface="Cambria Math" panose="02040503050406030204" charset="0"/>
                      </a:rPr>
                      <m:t>=</m:t>
                    </m:r>
                    <m:r>
                      <a:rPr lang="en-US" altLang="zh-CN" i="1">
                        <a:latin typeface="Cambria Math" panose="02040503050406030204" charset="0"/>
                        <a:ea typeface="Cambria Math" panose="02040503050406030204" charset="0"/>
                        <a:cs typeface="Cambria Math" panose="02040503050406030204" charset="0"/>
                      </a:rPr>
                      <m:t>𝑧</m:t>
                    </m:r>
                  </m:oMath>
                </a14:m>
                <a:r>
                  <a:rPr lang="zh-CN" altLang="en-US" dirty="0" smtClean="0">
                    <a:latin typeface="微软雅黑" panose="020B0503020204020204" pitchFamily="34" charset="-122"/>
                    <a:ea typeface="微软雅黑" panose="020B0503020204020204" pitchFamily="34" charset="-122"/>
                  </a:rPr>
                  <a:t>时求得</a:t>
                </a:r>
                <a14:m>
                  <m:oMath xmlns:m="http://schemas.openxmlformats.org/officeDocument/2006/math">
                    <m:r>
                      <a:rPr lang="en-US" altLang="zh-CN" i="1">
                        <a:latin typeface="Cambria Math" panose="02040503050406030204" charset="0"/>
                        <a:ea typeface="微软雅黑" panose="020B0503020204020204" pitchFamily="34" charset="-122"/>
                      </a:rPr>
                      <m:t>𝐸</m:t>
                    </m:r>
                    <m:d>
                      <m:dPr>
                        <m:ctrlPr>
                          <a:rPr lang="en-US" altLang="zh-CN" i="1">
                            <a:latin typeface="Cambria Math" panose="02040503050406030204" charset="0"/>
                            <a:ea typeface="微软雅黑" panose="020B0503020204020204" pitchFamily="34" charset="-122"/>
                          </a:rPr>
                        </m:ctrlPr>
                      </m:dPr>
                      <m:e>
                        <m:r>
                          <a:rPr lang="en-US" altLang="zh-CN" i="1">
                            <a:latin typeface="Cambria Math" panose="02040503050406030204" charset="0"/>
                            <a:ea typeface="微软雅黑" panose="020B0503020204020204" pitchFamily="34" charset="-122"/>
                          </a:rPr>
                          <m:t>𝑟</m:t>
                        </m:r>
                        <m:r>
                          <a:rPr lang="en-US" altLang="zh-CN" i="1">
                            <a:latin typeface="Cambria Math" panose="02040503050406030204" charset="0"/>
                            <a:ea typeface="微软雅黑" panose="020B0503020204020204" pitchFamily="34" charset="-122"/>
                          </a:rPr>
                          <m:t>,</m:t>
                        </m:r>
                        <m:r>
                          <a:rPr lang="en-US" altLang="zh-CN" i="1">
                            <a:latin typeface="Cambria Math" panose="02040503050406030204" charset="0"/>
                            <a:ea typeface="微软雅黑" panose="020B0503020204020204" pitchFamily="34" charset="-122"/>
                          </a:rPr>
                          <m:t>𝑧</m:t>
                        </m:r>
                      </m:e>
                    </m:d>
                  </m:oMath>
                </a14:m>
                <a:r>
                  <a:rPr lang="zh-CN" altLang="en-US" dirty="0" smtClean="0">
                    <a:latin typeface="微软雅黑" panose="020B0503020204020204" pitchFamily="34" charset="-122"/>
                    <a:ea typeface="微软雅黑" panose="020B0503020204020204" pitchFamily="34" charset="-122"/>
                  </a:rPr>
                  <a:t>的最小值点，即令转换后函数关于离群变量的二阶偏导大于</a:t>
                </a:r>
                <a14:m>
                  <m:oMath xmlns:m="http://schemas.openxmlformats.org/officeDocument/2006/math">
                    <m:r>
                      <a:rPr lang="en-US" altLang="zh-CN" b="0" i="1" smtClean="0">
                        <a:latin typeface="Cambria Math" panose="02040503050406030204" charset="0"/>
                        <a:ea typeface="微软雅黑" panose="020B0503020204020204" pitchFamily="34" charset="-122"/>
                      </a:rPr>
                      <m:t>0</m:t>
                    </m:r>
                  </m:oMath>
                </a14:m>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mc:Choice>
        <mc:Fallback>
          <p:sp>
            <p:nvSpPr>
              <p:cNvPr id="45" name="文本框 44"/>
              <p:cNvSpPr txBox="1">
                <a:spLocks noRot="1" noChangeAspect="1" noMove="1" noResize="1" noEditPoints="1" noAdjustHandles="1" noChangeArrowheads="1" noChangeShapeType="1" noTextEdit="1"/>
              </p:cNvSpPr>
              <p:nvPr/>
            </p:nvSpPr>
            <p:spPr>
              <a:xfrm>
                <a:off x="501834" y="5192135"/>
                <a:ext cx="3814202" cy="923586"/>
              </a:xfrm>
              <a:prstGeom prst="rect">
                <a:avLst/>
              </a:prstGeom>
              <a:blipFill rotWithShape="1">
                <a:blip r:embed="rId5"/>
                <a:stretch>
                  <a:fillRect l="-5" t="-41" r="15" b="-4878"/>
                </a:stretch>
              </a:blipFill>
              <a:ln w="31750">
                <a:noFill/>
                <a:prstDash val="dash"/>
              </a:ln>
            </p:spPr>
            <p:txBody>
              <a:bodyPr/>
              <a:lstStyle/>
              <a:p>
                <a:r>
                  <a:rPr lang="zh-CN" altLang="en-US">
                    <a:noFill/>
                  </a:rPr>
                  <a:t> </a:t>
                </a:r>
              </a:p>
            </p:txBody>
          </p:sp>
        </mc:Fallback>
      </mc:AlternateContent>
      <p:pic>
        <p:nvPicPr>
          <p:cNvPr id="8" name="图片 7"/>
          <p:cNvPicPr>
            <a:picLocks noChangeAspect="1"/>
          </p:cNvPicPr>
          <p:nvPr/>
        </p:nvPicPr>
        <p:blipFill>
          <a:blip r:embed="rId6"/>
          <a:stretch>
            <a:fillRect/>
          </a:stretch>
        </p:blipFill>
        <p:spPr>
          <a:xfrm>
            <a:off x="5040560" y="4780581"/>
            <a:ext cx="3275856" cy="539194"/>
          </a:xfrm>
          <a:prstGeom prst="rect">
            <a:avLst/>
          </a:prstGeom>
        </p:spPr>
      </p:pic>
      <p:pic>
        <p:nvPicPr>
          <p:cNvPr id="9" name="图片 8"/>
          <p:cNvPicPr>
            <a:picLocks noChangeAspect="1"/>
          </p:cNvPicPr>
          <p:nvPr/>
        </p:nvPicPr>
        <p:blipFill>
          <a:blip r:embed="rId7"/>
          <a:stretch>
            <a:fillRect/>
          </a:stretch>
        </p:blipFill>
        <p:spPr>
          <a:xfrm>
            <a:off x="5719362" y="5268394"/>
            <a:ext cx="2416726" cy="968918"/>
          </a:xfrm>
          <a:prstGeom prst="rect">
            <a:avLst/>
          </a:prstGeom>
        </p:spPr>
      </p:pic>
      <p:sp>
        <p:nvSpPr>
          <p:cNvPr id="47" name="下箭头 46"/>
          <p:cNvSpPr/>
          <p:nvPr/>
        </p:nvSpPr>
        <p:spPr bwMode="auto">
          <a:xfrm rot="16200000">
            <a:off x="4576876" y="2075091"/>
            <a:ext cx="505672" cy="497257"/>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48" name="下箭头 47"/>
          <p:cNvSpPr/>
          <p:nvPr/>
        </p:nvSpPr>
        <p:spPr bwMode="auto">
          <a:xfrm rot="16200000">
            <a:off x="4575970" y="3649232"/>
            <a:ext cx="505672" cy="497257"/>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49" name="下箭头 48"/>
          <p:cNvSpPr/>
          <p:nvPr/>
        </p:nvSpPr>
        <p:spPr bwMode="auto">
          <a:xfrm rot="16200000">
            <a:off x="4541466" y="5266343"/>
            <a:ext cx="505672" cy="497257"/>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pic>
        <p:nvPicPr>
          <p:cNvPr id="2" name="图片 1"/>
          <p:cNvPicPr>
            <a:picLocks noChangeAspect="1"/>
          </p:cNvPicPr>
          <p:nvPr/>
        </p:nvPicPr>
        <p:blipFill>
          <a:blip r:embed="rId8"/>
          <a:stretch>
            <a:fillRect/>
          </a:stretch>
        </p:blipFill>
        <p:spPr>
          <a:xfrm>
            <a:off x="5179610" y="2044865"/>
            <a:ext cx="3514298" cy="62476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46013" y="188640"/>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鲁棒估计器与离群过程的转换方法</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251520" y="1702472"/>
            <a:ext cx="8702984" cy="3792585"/>
          </a:xfrm>
          <a:prstGeom prst="rect">
            <a:avLst/>
          </a:prstGeom>
        </p:spPr>
      </p:pic>
      <p:sp>
        <p:nvSpPr>
          <p:cNvPr id="34" name="矩形 33"/>
          <p:cNvSpPr/>
          <p:nvPr/>
        </p:nvSpPr>
        <p:spPr>
          <a:xfrm>
            <a:off x="251520" y="1006287"/>
            <a:ext cx="5688632"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鲁棒估计器转换为离群过程的通用算法：</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p:cNvSpPr/>
              <p:nvPr/>
            </p:nvSpPr>
            <p:spPr>
              <a:xfrm>
                <a:off x="611560" y="5595514"/>
                <a:ext cx="7605776" cy="707886"/>
              </a:xfrm>
              <a:prstGeom prst="rect">
                <a:avLst/>
              </a:prstGeom>
              <a:solidFill>
                <a:schemeClr val="bg1">
                  <a:lumMod val="85000"/>
                </a:schemeClr>
              </a:solidFill>
            </p:spPr>
            <p:txBody>
              <a:bodyPr wrap="square">
                <a:spAutoFit/>
              </a:bodyPr>
              <a:lstStyle/>
              <a:p>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转换之后的目标函数增加了离群过程变量</a:t>
                </a:r>
                <a14:m>
                  <m:oMath xmlns:m="http://schemas.openxmlformats.org/officeDocument/2006/math">
                    <m:r>
                      <a:rPr lang="en-US" altLang="zh-CN" sz="2000" b="1" i="1" smtClean="0">
                        <a:solidFill>
                          <a:schemeClr val="accent2"/>
                        </a:solidFill>
                        <a:latin typeface="Cambria Math" panose="02040503050406030204" charset="0"/>
                        <a:ea typeface="微软雅黑" panose="020B0503020204020204" pitchFamily="34" charset="-122"/>
                        <a:cs typeface="微软雅黑" panose="020B0503020204020204" pitchFamily="34" charset="-122"/>
                      </a:rPr>
                      <m:t>𝒛</m:t>
                    </m:r>
                  </m:oMath>
                </a14:m>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，需要与</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连续类方法</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Continuous</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Method</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）相结合进行多变量交替迭代优化</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9" name="矩形 8"/>
              <p:cNvSpPr>
                <a:spLocks noRot="1" noChangeAspect="1" noMove="1" noResize="1" noEditPoints="1" noAdjustHandles="1" noChangeArrowheads="1" noChangeShapeType="1" noTextEdit="1"/>
              </p:cNvSpPr>
              <p:nvPr/>
            </p:nvSpPr>
            <p:spPr>
              <a:xfrm>
                <a:off x="611560" y="5595514"/>
                <a:ext cx="7605776" cy="707886"/>
              </a:xfrm>
              <a:prstGeom prst="rect">
                <a:avLst/>
              </a:prstGeom>
              <a:blipFill rotWithShape="1">
                <a:blip r:embed="rId2"/>
                <a:stretch>
                  <a:fillRect l="-1" t="-75" r="6" b="55"/>
                </a:stretch>
              </a:blipFill>
            </p:spPr>
            <p:txBody>
              <a:bodyPr/>
              <a:lstStyle/>
              <a:p>
                <a:r>
                  <a:rPr lang="zh-CN" altLang="en-US">
                    <a:noFill/>
                  </a:rPr>
                  <a:t> </a:t>
                </a:r>
              </a:p>
            </p:txBody>
          </p:sp>
        </mc:Fallback>
      </mc:AlternateContent>
      <p:sp>
        <p:nvSpPr>
          <p:cNvPr id="6" name="圆角矩形 5"/>
          <p:cNvSpPr/>
          <p:nvPr/>
        </p:nvSpPr>
        <p:spPr bwMode="auto">
          <a:xfrm>
            <a:off x="1691680" y="4437112"/>
            <a:ext cx="3960440" cy="419410"/>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46013" y="188640"/>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鲁棒估计器与离群过程的转换方法</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33480" y="2220020"/>
            <a:ext cx="6650350" cy="3766944"/>
          </a:xfrm>
          <a:prstGeom prst="rect">
            <a:avLst/>
          </a:prstGeom>
        </p:spPr>
      </p:pic>
      <p:pic>
        <p:nvPicPr>
          <p:cNvPr id="10" name="图片 9"/>
          <p:cNvPicPr>
            <a:picLocks noChangeAspect="1"/>
          </p:cNvPicPr>
          <p:nvPr/>
        </p:nvPicPr>
        <p:blipFill>
          <a:blip r:embed="rId2"/>
          <a:stretch>
            <a:fillRect/>
          </a:stretch>
        </p:blipFill>
        <p:spPr>
          <a:xfrm>
            <a:off x="1243808" y="1678107"/>
            <a:ext cx="2725688" cy="537721"/>
          </a:xfrm>
          <a:prstGeom prst="rect">
            <a:avLst/>
          </a:prstGeom>
        </p:spPr>
      </p:pic>
      <p:sp>
        <p:nvSpPr>
          <p:cNvPr id="34" name="矩形 33"/>
          <p:cNvSpPr/>
          <p:nvPr/>
        </p:nvSpPr>
        <p:spPr>
          <a:xfrm>
            <a:off x="251520" y="836712"/>
            <a:ext cx="5688632"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Lorentzian</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鲁棒估计器为例：</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下箭头 10"/>
          <p:cNvSpPr/>
          <p:nvPr/>
        </p:nvSpPr>
        <p:spPr bwMode="auto">
          <a:xfrm rot="16200000">
            <a:off x="4217699" y="1704147"/>
            <a:ext cx="452111" cy="523855"/>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pic>
        <p:nvPicPr>
          <p:cNvPr id="2" name="图片 1"/>
          <p:cNvPicPr>
            <a:picLocks noChangeAspect="1"/>
          </p:cNvPicPr>
          <p:nvPr/>
        </p:nvPicPr>
        <p:blipFill>
          <a:blip r:embed="rId3"/>
          <a:stretch>
            <a:fillRect/>
          </a:stretch>
        </p:blipFill>
        <p:spPr>
          <a:xfrm>
            <a:off x="4918013" y="1674824"/>
            <a:ext cx="3491880" cy="602048"/>
          </a:xfrm>
          <a:prstGeom prst="rect">
            <a:avLst/>
          </a:prstGeom>
        </p:spPr>
      </p:pic>
      <p:sp>
        <p:nvSpPr>
          <p:cNvPr id="12" name="矩形 11"/>
          <p:cNvSpPr/>
          <p:nvPr/>
        </p:nvSpPr>
        <p:spPr>
          <a:xfrm>
            <a:off x="2003037" y="1341021"/>
            <a:ext cx="1966459" cy="369332"/>
          </a:xfrm>
          <a:prstGeom prst="rect">
            <a:avLst/>
          </a:prstGeom>
          <a:solidFill>
            <a:schemeClr val="bg1"/>
          </a:solidFill>
        </p:spPr>
        <p:txBody>
          <a:bodyPr wrap="square">
            <a:spAutoFit/>
          </a:bodyPr>
          <a:lstStyle/>
          <a:p>
            <a:r>
              <a:rPr lang="zh-CN" altLang="en-US" kern="0" smtClean="0">
                <a:latin typeface="微软雅黑" panose="020B0503020204020204" pitchFamily="34" charset="-122"/>
                <a:ea typeface="微软雅黑" panose="020B0503020204020204" pitchFamily="34" charset="-122"/>
                <a:cs typeface="Times New Roman" panose="02020603050405020304" pitchFamily="18" charset="0"/>
              </a:rPr>
              <a:t>原始估计器函数</a:t>
            </a:r>
            <a:endParaRPr lang="zh-CN" altLang="en-US" dirty="0"/>
          </a:p>
        </p:txBody>
      </p:sp>
      <p:sp>
        <p:nvSpPr>
          <p:cNvPr id="13" name="矩形 12"/>
          <p:cNvSpPr/>
          <p:nvPr/>
        </p:nvSpPr>
        <p:spPr>
          <a:xfrm>
            <a:off x="5652120" y="1362690"/>
            <a:ext cx="2448272" cy="369332"/>
          </a:xfrm>
          <a:prstGeom prst="rect">
            <a:avLst/>
          </a:prstGeom>
          <a:solidFill>
            <a:schemeClr val="bg1"/>
          </a:solidFill>
        </p:spPr>
        <p:txBody>
          <a:bodyPr wrap="square">
            <a:spAutoFit/>
          </a:bodyPr>
          <a:lstStyle/>
          <a:p>
            <a:r>
              <a:rPr lang="zh-CN" altLang="en-US" kern="0" dirty="0" smtClean="0">
                <a:latin typeface="微软雅黑" panose="020B0503020204020204" pitchFamily="34" charset="-122"/>
                <a:ea typeface="微软雅黑" panose="020B0503020204020204" pitchFamily="34" charset="-122"/>
                <a:cs typeface="Times New Roman" panose="02020603050405020304" pitchFamily="18" charset="0"/>
              </a:rPr>
              <a:t>转换过后的目标函数</a:t>
            </a:r>
            <a:endParaRPr lang="zh-CN" altLang="en-US" dirty="0"/>
          </a:p>
        </p:txBody>
      </p:sp>
      <mc:AlternateContent xmlns:mc="http://schemas.openxmlformats.org/markup-compatibility/2006">
        <mc:Choice xmlns:a14="http://schemas.microsoft.com/office/drawing/2010/main" Requires="a14">
          <p:sp>
            <p:nvSpPr>
              <p:cNvPr id="16" name="矩形 15"/>
              <p:cNvSpPr/>
              <p:nvPr/>
            </p:nvSpPr>
            <p:spPr>
              <a:xfrm>
                <a:off x="792088" y="5983516"/>
                <a:ext cx="8351912" cy="800219"/>
              </a:xfrm>
              <a:prstGeom prst="rect">
                <a:avLst/>
              </a:prstGeom>
              <a:solidFill>
                <a:schemeClr val="bg1"/>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14:m>
                  <m:oMath xmlns:m="http://schemas.openxmlformats.org/officeDocument/2006/math">
                    <m:r>
                      <a:rPr lang="en-US" altLang="zh-CN" b="1" i="1" smtClean="0">
                        <a:solidFill>
                          <a:schemeClr val="tx1"/>
                        </a:solidFill>
                        <a:latin typeface="Cambria Math" panose="02040503050406030204" charset="0"/>
                        <a:ea typeface="微软雅黑" panose="020B0503020204020204" pitchFamily="34" charset="-122"/>
                        <a:cs typeface="微软雅黑" panose="020B0503020204020204" pitchFamily="34" charset="-122"/>
                      </a:rPr>
                      <m:t>𝒛</m:t>
                    </m:r>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值较小时，对目标函数</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求模型参数的梯度值降低</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，减少了离群点的影响</a:t>
                </a:r>
                <a:endPar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14:m>
                  <m:oMath xmlns:m="http://schemas.openxmlformats.org/officeDocument/2006/math">
                    <m:r>
                      <a:rPr lang="en-US" altLang="zh-CN" b="1" i="1">
                        <a:solidFill>
                          <a:schemeClr val="tx1"/>
                        </a:solidFill>
                        <a:latin typeface="Cambria Math" panose="02040503050406030204" charset="0"/>
                        <a:ea typeface="微软雅黑" panose="020B0503020204020204" pitchFamily="34" charset="-122"/>
                        <a:cs typeface="微软雅黑" panose="020B0503020204020204" pitchFamily="34" charset="-122"/>
                      </a:rPr>
                      <m:t>𝒛</m:t>
                    </m:r>
                  </m:oMath>
                </a14:m>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值</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较大时，</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对目标函数</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求模型参数的梯度值增加</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，加强了正常点的</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作用</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6" name="矩形 15"/>
              <p:cNvSpPr>
                <a:spLocks noRot="1" noChangeAspect="1" noMove="1" noResize="1" noEditPoints="1" noAdjustHandles="1" noChangeArrowheads="1" noChangeShapeType="1" noTextEdit="1"/>
              </p:cNvSpPr>
              <p:nvPr/>
            </p:nvSpPr>
            <p:spPr>
              <a:xfrm>
                <a:off x="792088" y="5983516"/>
                <a:ext cx="8351912" cy="800219"/>
              </a:xfrm>
              <a:prstGeom prst="rect">
                <a:avLst/>
              </a:prstGeom>
              <a:blipFill rotWithShape="1">
                <a:blip r:embed="rId4"/>
                <a:stretch>
                  <a:fillRect l="-3" t="-68"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28789"/>
            <a:ext cx="6474515" cy="469464"/>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提纲</a:t>
            </a:r>
            <a:endParaRPr lang="zh-CN" altLang="en-US" sz="28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0967" y="1016160"/>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083465" y="1423825"/>
            <a:ext cx="6331665" cy="17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64505" y="997721"/>
            <a:ext cx="4387392"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研究背景及意义</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90967" y="1936133"/>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083465" y="2343798"/>
            <a:ext cx="6331665" cy="355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505" y="1935594"/>
            <a:ext cx="6201661"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鲁棒估计器的相关理论与分析</a:t>
            </a:r>
            <a:endParaRPr lang="en-US" altLang="zh-CN" dirty="0">
              <a:solidFill>
                <a:schemeClr val="bg2"/>
              </a:solidFill>
            </a:endParaRPr>
          </a:p>
        </p:txBody>
      </p:sp>
      <p:grpSp>
        <p:nvGrpSpPr>
          <p:cNvPr id="22" name="组合 21"/>
          <p:cNvGrpSpPr/>
          <p:nvPr/>
        </p:nvGrpSpPr>
        <p:grpSpPr>
          <a:xfrm>
            <a:off x="1390967" y="2856106"/>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083465" y="3263771"/>
            <a:ext cx="6331665" cy="516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4506" y="2791411"/>
            <a:ext cx="5770974" cy="461665"/>
          </a:xfrm>
          <a:prstGeom prst="rect">
            <a:avLst/>
          </a:prstGeom>
          <a:noFill/>
        </p:spPr>
        <p:txBody>
          <a:bodyPr wrap="square" rtlCol="0">
            <a:spAutoFit/>
          </a:bodyPr>
          <a:lstStyle/>
          <a:p>
            <a:pPr>
              <a:defRPr/>
            </a:pPr>
            <a:r>
              <a:rPr lang="zh-CN" altLang="en-US" sz="2400" dirty="0" smtClean="0">
                <a:latin typeface="微软雅黑" panose="020B0503020204020204" pitchFamily="34" charset="-122"/>
                <a:ea typeface="微软雅黑" panose="020B0503020204020204" pitchFamily="34" charset="-122"/>
              </a:rPr>
              <a:t>基于鲁棒估计器的自适应多任务学习算法</a:t>
            </a:r>
            <a:endParaRPr lang="en-US" altLang="zh-CN" sz="24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388457" y="3651004"/>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28" idx="6"/>
          </p:cNvCxnSpPr>
          <p:nvPr/>
        </p:nvCxnSpPr>
        <p:spPr>
          <a:xfrm>
            <a:off x="2080955" y="4058669"/>
            <a:ext cx="633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2726" y="3667610"/>
            <a:ext cx="5762753"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基于多任务学习的刀具剩余寿命预测</a:t>
            </a:r>
            <a:endParaRPr lang="en-US" altLang="zh-CN" dirty="0">
              <a:solidFill>
                <a:schemeClr val="bg2"/>
              </a:solidFill>
            </a:endParaRPr>
          </a:p>
        </p:txBody>
      </p:sp>
      <p:grpSp>
        <p:nvGrpSpPr>
          <p:cNvPr id="32" name="组合 31"/>
          <p:cNvGrpSpPr/>
          <p:nvPr/>
        </p:nvGrpSpPr>
        <p:grpSpPr>
          <a:xfrm>
            <a:off x="1388457" y="4570977"/>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2145455" y="4968659"/>
            <a:ext cx="6163658" cy="998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10973" y="4552538"/>
            <a:ext cx="4387392" cy="461665"/>
          </a:xfrm>
          <a:prstGeom prst="rect">
            <a:avLst/>
          </a:prstGeom>
          <a:noFill/>
        </p:spPr>
        <p:txBody>
          <a:bodyPr wrap="square" rtlCol="0">
            <a:spAutoFit/>
          </a:bodyPr>
          <a:lstStyle/>
          <a:p>
            <a:r>
              <a:rPr lang="zh-CN" altLang="en-US" sz="2400" dirty="0">
                <a:solidFill>
                  <a:schemeClr val="bg2"/>
                </a:solidFill>
                <a:latin typeface="微软雅黑" panose="020B0503020204020204" pitchFamily="34" charset="-122"/>
                <a:ea typeface="微软雅黑" panose="020B0503020204020204" pitchFamily="34" charset="-122"/>
              </a:rPr>
              <a:t> 研究总结与展望</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问题描述和挑战</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Box 28"/>
          <p:cNvSpPr txBox="1"/>
          <p:nvPr/>
        </p:nvSpPr>
        <p:spPr>
          <a:xfrm>
            <a:off x="1114962" y="5058858"/>
            <a:ext cx="6769406" cy="1178454"/>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15" name="文本框 14"/>
          <p:cNvSpPr txBox="1"/>
          <p:nvPr/>
        </p:nvSpPr>
        <p:spPr>
          <a:xfrm>
            <a:off x="1321703" y="5151974"/>
            <a:ext cx="6449680" cy="903700"/>
          </a:xfrm>
          <a:prstGeom prst="rect">
            <a:avLst/>
          </a:prstGeom>
          <a:noFill/>
          <a:ln w="31750">
            <a:noFill/>
            <a:prstDash val="dash"/>
          </a:ln>
        </p:spPr>
        <p:txBody>
          <a:bodyPr vert="horz" wrap="square" lIns="72000" tIns="72000" bIns="0" rtlCol="0">
            <a:spAutoFit/>
          </a:bodyPr>
          <a:lstStyle/>
          <a:p>
            <a:r>
              <a:rPr lang="zh-CN" altLang="en-US" dirty="0" smtClean="0">
                <a:latin typeface="微软雅黑" panose="020B0503020204020204" pitchFamily="34" charset="-122"/>
                <a:ea typeface="微软雅黑" panose="020B0503020204020204" pitchFamily="34" charset="-122"/>
              </a:rPr>
              <a:t>利用</a:t>
            </a:r>
            <a:r>
              <a:rPr lang="zh-CN" altLang="en-US" dirty="0" smtClean="0">
                <a:solidFill>
                  <a:srgbClr val="FF0000"/>
                </a:solidFill>
                <a:latin typeface="微软雅黑" panose="020B0503020204020204" pitchFamily="34" charset="-122"/>
                <a:ea typeface="微软雅黑" panose="020B0503020204020204" pitchFamily="34" charset="-122"/>
              </a:rPr>
              <a:t>鲁棒估计器</a:t>
            </a:r>
            <a:r>
              <a:rPr lang="zh-CN" altLang="en-US" dirty="0" smtClean="0">
                <a:latin typeface="微软雅黑" panose="020B0503020204020204" pitchFamily="34" charset="-122"/>
                <a:ea typeface="微软雅黑" panose="020B0503020204020204" pitchFamily="34" charset="-122"/>
              </a:rPr>
              <a:t>对离群值的识别特性，类比离群值为不相似任务，进行任务关系的判断和共享信息的挖掘，建立</a:t>
            </a:r>
            <a:r>
              <a:rPr lang="zh-CN" altLang="en-US" dirty="0" smtClean="0">
                <a:solidFill>
                  <a:srgbClr val="FF0000"/>
                </a:solidFill>
                <a:latin typeface="微软雅黑" panose="020B0503020204020204" pitchFamily="34" charset="-122"/>
                <a:ea typeface="微软雅黑" panose="020B0503020204020204" pitchFamily="34" charset="-122"/>
              </a:rPr>
              <a:t>面向未知任务关系场景的自适应多任务学习</a:t>
            </a:r>
            <a:r>
              <a:rPr lang="zh-CN" altLang="en-US" dirty="0" smtClean="0">
                <a:latin typeface="微软雅黑" panose="020B0503020204020204" pitchFamily="34" charset="-122"/>
                <a:ea typeface="微软雅黑" panose="020B0503020204020204" pitchFamily="34" charset="-122"/>
              </a:rPr>
              <a:t>算法</a:t>
            </a:r>
            <a:r>
              <a:rPr lang="en-US" altLang="zh-CN" dirty="0" smtClean="0">
                <a:latin typeface="微软雅黑" panose="020B0503020204020204" pitchFamily="34" charset="-122"/>
                <a:ea typeface="微软雅黑" panose="020B0503020204020204" pitchFamily="34" charset="-122"/>
              </a:rPr>
              <a:t>(RFCMTL)</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872497" y="1454035"/>
            <a:ext cx="2664296" cy="555511"/>
          </a:xfrm>
          <a:prstGeom prst="rect">
            <a:avLst/>
          </a:prstGeom>
        </p:spPr>
      </p:pic>
      <p:sp>
        <p:nvSpPr>
          <p:cNvPr id="18" name="矩形 17"/>
          <p:cNvSpPr/>
          <p:nvPr/>
        </p:nvSpPr>
        <p:spPr>
          <a:xfrm>
            <a:off x="657075" y="2591713"/>
            <a:ext cx="5888484" cy="1874359"/>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未知任务关系场景带来的挑战：</a:t>
            </a:r>
            <a:endPar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相似任务难以识别</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相似</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任务之间的共享信息利用</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形式难以确定</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非相似任务之间的影响难以杜绝</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圆角矩形 25"/>
          <p:cNvSpPr/>
          <p:nvPr/>
        </p:nvSpPr>
        <p:spPr bwMode="auto">
          <a:xfrm>
            <a:off x="4847742" y="1495304"/>
            <a:ext cx="714116" cy="419410"/>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cxnSp>
        <p:nvCxnSpPr>
          <p:cNvPr id="27" name="直线箭头连接符 26"/>
          <p:cNvCxnSpPr/>
          <p:nvPr/>
        </p:nvCxnSpPr>
        <p:spPr bwMode="auto">
          <a:xfrm flipH="1">
            <a:off x="5586922" y="1705009"/>
            <a:ext cx="504056" cy="0"/>
          </a:xfrm>
          <a:prstGeom prst="straightConnector1">
            <a:avLst/>
          </a:prstGeom>
          <a:solidFill>
            <a:srgbClr val="DDDDDD"/>
          </a:solidFill>
          <a:ln w="28575"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a:xfrm>
            <a:off x="657075" y="1007089"/>
            <a:ext cx="5688632"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多任务学习的通用目标函数：</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5971183" y="1502466"/>
            <a:ext cx="2129209" cy="369332"/>
          </a:xfrm>
          <a:prstGeom prst="rect">
            <a:avLst/>
          </a:prstGeom>
        </p:spPr>
        <p:txBody>
          <a:bodyPr wrap="square">
            <a:spAutoFit/>
          </a:bodyPr>
          <a:lstStyle/>
          <a:p>
            <a:r>
              <a:rPr lang="zh-CN" altLang="en-US" b="1" dirty="0" smtClean="0">
                <a:solidFill>
                  <a:srgbClr val="FF0000"/>
                </a:solidFill>
                <a:ea typeface="微软雅黑" panose="020B0503020204020204" pitchFamily="34" charset="-122"/>
                <a:cs typeface="微软雅黑" panose="020B0503020204020204" pitchFamily="34" charset="-122"/>
              </a:rPr>
              <a:t>多任务正则化项</a:t>
            </a:r>
            <a:endParaRPr lang="zh-CN" altLang="en-US" dirty="0">
              <a:solidFill>
                <a:srgbClr val="FF0000"/>
              </a:solidFill>
            </a:endParaRPr>
          </a:p>
        </p:txBody>
      </p:sp>
      <p:sp>
        <p:nvSpPr>
          <p:cNvPr id="30" name="TextBox 28"/>
          <p:cNvSpPr txBox="1"/>
          <p:nvPr/>
        </p:nvSpPr>
        <p:spPr>
          <a:xfrm>
            <a:off x="1725342" y="2051076"/>
            <a:ext cx="5798986" cy="474671"/>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32" name="文本框 31"/>
          <p:cNvSpPr txBox="1"/>
          <p:nvPr/>
        </p:nvSpPr>
        <p:spPr>
          <a:xfrm>
            <a:off x="1835696" y="2092706"/>
            <a:ext cx="5688632" cy="349702"/>
          </a:xfrm>
          <a:prstGeom prst="rect">
            <a:avLst/>
          </a:prstGeom>
          <a:noFill/>
          <a:ln w="31750">
            <a:noFill/>
            <a:prstDash val="dash"/>
          </a:ln>
        </p:spPr>
        <p:txBody>
          <a:bodyPr vert="horz" wrap="square" lIns="72000" tIns="72000" bIns="0" rtlCol="0">
            <a:spAutoFit/>
          </a:bodyPr>
          <a:lstStyle/>
          <a:p>
            <a:r>
              <a:rPr lang="zh-CN" altLang="en-US" dirty="0" smtClean="0">
                <a:latin typeface="微软雅黑" panose="020B0503020204020204" pitchFamily="34" charset="-122"/>
                <a:ea typeface="微软雅黑" panose="020B0503020204020204" pitchFamily="34" charset="-122"/>
              </a:rPr>
              <a:t>通过</a:t>
            </a:r>
            <a:r>
              <a:rPr lang="zh-CN" altLang="en-US" dirty="0" smtClean="0">
                <a:solidFill>
                  <a:srgbClr val="FF0000"/>
                </a:solidFill>
                <a:latin typeface="微软雅黑" panose="020B0503020204020204" pitchFamily="34" charset="-122"/>
                <a:ea typeface="微软雅黑" panose="020B0503020204020204" pitchFamily="34" charset="-122"/>
              </a:rPr>
              <a:t>正则化项</a:t>
            </a:r>
            <a:r>
              <a:rPr lang="zh-CN" altLang="en-US" dirty="0" smtClean="0">
                <a:latin typeface="微软雅黑" panose="020B0503020204020204" pitchFamily="34" charset="-122"/>
                <a:ea typeface="微软雅黑" panose="020B0503020204020204" pitchFamily="34" charset="-122"/>
              </a:rPr>
              <a:t>和</a:t>
            </a:r>
            <a:r>
              <a:rPr lang="zh-CN" altLang="en-US" dirty="0" smtClean="0">
                <a:solidFill>
                  <a:srgbClr val="FF0000"/>
                </a:solidFill>
                <a:latin typeface="微软雅黑" panose="020B0503020204020204" pitchFamily="34" charset="-122"/>
                <a:ea typeface="微软雅黑" panose="020B0503020204020204" pitchFamily="34" charset="-122"/>
              </a:rPr>
              <a:t>数据拟合项</a:t>
            </a:r>
            <a:r>
              <a:rPr lang="zh-CN" altLang="en-US" dirty="0" smtClean="0">
                <a:latin typeface="微软雅黑" panose="020B0503020204020204" pitchFamily="34" charset="-122"/>
                <a:ea typeface="微软雅黑" panose="020B0503020204020204" pitchFamily="34" charset="-122"/>
              </a:rPr>
              <a:t>控制多任务之间的协同方式</a:t>
            </a:r>
            <a:endParaRPr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657075" y="4532038"/>
            <a:ext cx="5688632"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解决方案：</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算法设计</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28"/>
          <p:cNvSpPr txBox="1"/>
          <p:nvPr/>
        </p:nvSpPr>
        <p:spPr>
          <a:xfrm>
            <a:off x="616633" y="5148175"/>
            <a:ext cx="8131831" cy="1024962"/>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20" name="矩形 19"/>
          <p:cNvSpPr/>
          <p:nvPr/>
        </p:nvSpPr>
        <p:spPr>
          <a:xfrm>
            <a:off x="1259632" y="836712"/>
            <a:ext cx="2107086"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目标</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函数：</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18145" y="1235763"/>
            <a:ext cx="2931647" cy="2016973"/>
          </a:xfrm>
          <a:prstGeom prst="rect">
            <a:avLst/>
          </a:prstGeom>
        </p:spPr>
      </p:pic>
      <p:sp>
        <p:nvSpPr>
          <p:cNvPr id="21" name="圆角矩形 20"/>
          <p:cNvSpPr/>
          <p:nvPr/>
        </p:nvSpPr>
        <p:spPr bwMode="auto">
          <a:xfrm>
            <a:off x="3203848" y="1222914"/>
            <a:ext cx="1800200" cy="694229"/>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cxnSp>
        <p:nvCxnSpPr>
          <p:cNvPr id="22" name="直线箭头连接符 21"/>
          <p:cNvCxnSpPr/>
          <p:nvPr/>
        </p:nvCxnSpPr>
        <p:spPr bwMode="auto">
          <a:xfrm flipH="1">
            <a:off x="5010857" y="1606339"/>
            <a:ext cx="504056" cy="0"/>
          </a:xfrm>
          <a:prstGeom prst="straightConnector1">
            <a:avLst/>
          </a:prstGeom>
          <a:solidFill>
            <a:srgbClr val="DDDDDD"/>
          </a:solidFill>
          <a:ln w="28575"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a:xfrm>
            <a:off x="5389751" y="1421673"/>
            <a:ext cx="2129209" cy="369332"/>
          </a:xfrm>
          <a:prstGeom prst="rect">
            <a:avLst/>
          </a:prstGeom>
        </p:spPr>
        <p:txBody>
          <a:bodyPr wrap="square">
            <a:spAutoFit/>
          </a:bodyPr>
          <a:lstStyle/>
          <a:p>
            <a:r>
              <a:rPr lang="zh-CN" altLang="en-US" b="1" dirty="0" smtClean="0">
                <a:solidFill>
                  <a:srgbClr val="FF0000"/>
                </a:solidFill>
                <a:ea typeface="微软雅黑" panose="020B0503020204020204" pitchFamily="34" charset="-122"/>
                <a:cs typeface="微软雅黑" panose="020B0503020204020204" pitchFamily="34" charset="-122"/>
              </a:rPr>
              <a:t>拟合任务自身数据</a:t>
            </a:r>
            <a:endParaRPr lang="zh-CN" altLang="en-US" dirty="0">
              <a:solidFill>
                <a:srgbClr val="FF0000"/>
              </a:solidFill>
            </a:endParaRPr>
          </a:p>
        </p:txBody>
      </p:sp>
      <p:sp>
        <p:nvSpPr>
          <p:cNvPr id="25" name="圆角矩形 24"/>
          <p:cNvSpPr/>
          <p:nvPr/>
        </p:nvSpPr>
        <p:spPr bwMode="auto">
          <a:xfrm>
            <a:off x="3635896" y="1995406"/>
            <a:ext cx="2113896" cy="569810"/>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cxnSp>
        <p:nvCxnSpPr>
          <p:cNvPr id="31" name="直线箭头连接符 30"/>
          <p:cNvCxnSpPr/>
          <p:nvPr/>
        </p:nvCxnSpPr>
        <p:spPr bwMode="auto">
          <a:xfrm flipH="1">
            <a:off x="5777282" y="2275575"/>
            <a:ext cx="504056" cy="0"/>
          </a:xfrm>
          <a:prstGeom prst="straightConnector1">
            <a:avLst/>
          </a:prstGeom>
          <a:solidFill>
            <a:srgbClr val="DDDDDD"/>
          </a:solidFill>
          <a:ln w="28575"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6156176" y="2090909"/>
            <a:ext cx="2129209" cy="369332"/>
          </a:xfrm>
          <a:prstGeom prst="rect">
            <a:avLst/>
          </a:prstGeom>
        </p:spPr>
        <p:txBody>
          <a:bodyPr wrap="square">
            <a:spAutoFit/>
          </a:bodyPr>
          <a:lstStyle/>
          <a:p>
            <a:r>
              <a:rPr lang="zh-CN" altLang="en-US" b="1" dirty="0" smtClean="0">
                <a:solidFill>
                  <a:srgbClr val="FF0000"/>
                </a:solidFill>
                <a:ea typeface="微软雅黑" panose="020B0503020204020204" pitchFamily="34" charset="-122"/>
                <a:cs typeface="微软雅黑" panose="020B0503020204020204" pitchFamily="34" charset="-122"/>
              </a:rPr>
              <a:t>任务关系衡量</a:t>
            </a:r>
            <a:endParaRPr lang="zh-CN" altLang="en-US" dirty="0">
              <a:solidFill>
                <a:srgbClr val="FF0000"/>
              </a:solidFill>
            </a:endParaRPr>
          </a:p>
        </p:txBody>
      </p:sp>
      <p:sp>
        <p:nvSpPr>
          <p:cNvPr id="34" name="圆角矩形 33"/>
          <p:cNvSpPr/>
          <p:nvPr/>
        </p:nvSpPr>
        <p:spPr bwMode="auto">
          <a:xfrm>
            <a:off x="3649641" y="2611144"/>
            <a:ext cx="1426415" cy="641592"/>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cxnSp>
        <p:nvCxnSpPr>
          <p:cNvPr id="37" name="直线箭头连接符 36"/>
          <p:cNvCxnSpPr/>
          <p:nvPr/>
        </p:nvCxnSpPr>
        <p:spPr bwMode="auto">
          <a:xfrm flipH="1">
            <a:off x="5076056" y="2934548"/>
            <a:ext cx="504056" cy="0"/>
          </a:xfrm>
          <a:prstGeom prst="straightConnector1">
            <a:avLst/>
          </a:prstGeom>
          <a:solidFill>
            <a:srgbClr val="DDDDDD"/>
          </a:solidFill>
          <a:ln w="28575"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矩形 37"/>
          <p:cNvSpPr/>
          <p:nvPr/>
        </p:nvSpPr>
        <p:spPr>
          <a:xfrm>
            <a:off x="5454950" y="2749882"/>
            <a:ext cx="2129209" cy="369332"/>
          </a:xfrm>
          <a:prstGeom prst="rect">
            <a:avLst/>
          </a:prstGeom>
        </p:spPr>
        <p:txBody>
          <a:bodyPr wrap="square">
            <a:spAutoFit/>
          </a:bodyPr>
          <a:lstStyle/>
          <a:p>
            <a:r>
              <a:rPr lang="zh-CN" altLang="en-US" b="1" dirty="0" smtClean="0">
                <a:solidFill>
                  <a:srgbClr val="FF0000"/>
                </a:solidFill>
                <a:ea typeface="微软雅黑" panose="020B0503020204020204" pitchFamily="34" charset="-122"/>
                <a:cs typeface="微软雅黑" panose="020B0503020204020204" pitchFamily="34" charset="-122"/>
              </a:rPr>
              <a:t>自动特征选择</a:t>
            </a:r>
            <a:endParaRPr lang="zh-CN" altLang="en-US" dirty="0">
              <a:solidFill>
                <a:srgbClr val="FF0000"/>
              </a:solidFill>
            </a:endParaRPr>
          </a:p>
        </p:txBody>
      </p:sp>
      <p:sp>
        <p:nvSpPr>
          <p:cNvPr id="39" name="TextBox 28"/>
          <p:cNvSpPr txBox="1"/>
          <p:nvPr/>
        </p:nvSpPr>
        <p:spPr>
          <a:xfrm>
            <a:off x="1659711" y="3356992"/>
            <a:ext cx="6218279" cy="484448"/>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mc:AlternateContent xmlns:mc="http://schemas.openxmlformats.org/markup-compatibility/2006">
        <mc:Choice xmlns:a14="http://schemas.microsoft.com/office/drawing/2010/main" Requires="a14">
          <p:sp>
            <p:nvSpPr>
              <p:cNvPr id="40" name="文本框 39"/>
              <p:cNvSpPr txBox="1"/>
              <p:nvPr/>
            </p:nvSpPr>
            <p:spPr>
              <a:xfrm>
                <a:off x="1770065" y="3429000"/>
                <a:ext cx="6611981" cy="349702"/>
              </a:xfrm>
              <a:prstGeom prst="rect">
                <a:avLst/>
              </a:prstGeom>
              <a:noFill/>
              <a:ln w="31750">
                <a:noFill/>
                <a:prstDash val="dash"/>
              </a:ln>
            </p:spPr>
            <p:txBody>
              <a:bodyPr vert="horz" wrap="square" lIns="72000" tIns="72000" bIns="0" rtlCol="0">
                <a:spAutoFit/>
              </a:bodyPr>
              <a:lstStyle/>
              <a:p>
                <a14:m>
                  <m:oMath xmlns:m="http://schemas.openxmlformats.org/officeDocument/2006/math">
                    <m:r>
                      <a:rPr lang="en-US" altLang="zh-CN" i="1" smtClean="0">
                        <a:latin typeface="Cambria Math" panose="02040503050406030204" charset="0"/>
                        <a:ea typeface="Cambria Math" panose="02040503050406030204" charset="0"/>
                        <a:cs typeface="Cambria Math" panose="02040503050406030204" charset="0"/>
                      </a:rPr>
                      <m:t>𝜌</m:t>
                    </m:r>
                    <m:r>
                      <a:rPr lang="en-US" altLang="zh-CN" i="1" smtClean="0">
                        <a:latin typeface="Cambria Math" panose="02040503050406030204" charset="0"/>
                        <a:ea typeface="Cambria Math" panose="02040503050406030204" charset="0"/>
                        <a:cs typeface="Cambria Math" panose="02040503050406030204" charset="0"/>
                      </a:rPr>
                      <m:t>(∙)</m:t>
                    </m:r>
                  </m:oMath>
                </a14:m>
                <a:r>
                  <a:rPr lang="zh-CN" altLang="en-US" dirty="0" smtClean="0">
                    <a:latin typeface="微软雅黑" panose="020B0503020204020204" pitchFamily="34" charset="-122"/>
                    <a:ea typeface="微软雅黑" panose="020B0503020204020204" pitchFamily="34" charset="-122"/>
                  </a:rPr>
                  <a:t>为鲁棒估计器，</a:t>
                </a:r>
                <a14:m>
                  <m:oMath xmlns:m="http://schemas.openxmlformats.org/officeDocument/2006/math">
                    <m:r>
                      <m:rPr>
                        <m:sty m:val="p"/>
                      </m:rPr>
                      <a:rPr lang="en-US" altLang="zh-CN" b="0" i="0" smtClean="0">
                        <a:latin typeface="Cambria Math" panose="02040503050406030204" charset="0"/>
                        <a:ea typeface="Cambria Math" panose="02040503050406030204" charset="0"/>
                        <a:cs typeface="Cambria Math" panose="02040503050406030204" charset="0"/>
                      </a:rPr>
                      <m:t>G</m:t>
                    </m:r>
                  </m:oMath>
                </a14:m>
                <a:r>
                  <a:rPr lang="zh-CN" altLang="en-US" dirty="0" smtClean="0">
                    <a:latin typeface="微软雅黑" panose="020B0503020204020204" pitchFamily="34" charset="-122"/>
                    <a:ea typeface="微软雅黑" panose="020B0503020204020204" pitchFamily="34" charset="-122"/>
                  </a:rPr>
                  <a:t>为建立在参数矩阵上的最近邻无向图</a:t>
                </a:r>
                <a:endParaRPr lang="zh-CN" altLang="en-US" dirty="0">
                  <a:latin typeface="微软雅黑" panose="020B0503020204020204" pitchFamily="34" charset="-122"/>
                  <a:ea typeface="微软雅黑" panose="020B0503020204020204" pitchFamily="34" charset="-122"/>
                </a:endParaRPr>
              </a:p>
            </p:txBody>
          </p:sp>
        </mc:Choice>
        <mc:Fallback>
          <p:sp>
            <p:nvSpPr>
              <p:cNvPr id="40" name="文本框 39"/>
              <p:cNvSpPr txBox="1">
                <a:spLocks noRot="1" noChangeAspect="1" noMove="1" noResize="1" noEditPoints="1" noAdjustHandles="1" noChangeArrowheads="1" noChangeShapeType="1" noTextEdit="1"/>
              </p:cNvSpPr>
              <p:nvPr/>
            </p:nvSpPr>
            <p:spPr>
              <a:xfrm>
                <a:off x="1770065" y="3429000"/>
                <a:ext cx="6611981" cy="349702"/>
              </a:xfrm>
              <a:prstGeom prst="rect">
                <a:avLst/>
              </a:prstGeom>
              <a:blipFill rotWithShape="1">
                <a:blip r:embed="rId2"/>
                <a:stretch>
                  <a:fillRect l="-5" r="1" b="129"/>
                </a:stretch>
              </a:blipFill>
              <a:ln w="31750">
                <a:noFill/>
                <a:prstDash val="dash"/>
              </a:ln>
            </p:spPr>
            <p:txBody>
              <a:bodyPr/>
              <a:lstStyle/>
              <a:p>
                <a:r>
                  <a:rPr lang="zh-CN" altLang="en-US">
                    <a:noFill/>
                  </a:rPr>
                  <a:t> </a:t>
                </a:r>
              </a:p>
            </p:txBody>
          </p:sp>
        </mc:Fallback>
      </mc:AlternateContent>
      <p:sp>
        <p:nvSpPr>
          <p:cNvPr id="41" name="矩形 40"/>
          <p:cNvSpPr/>
          <p:nvPr/>
        </p:nvSpPr>
        <p:spPr>
          <a:xfrm>
            <a:off x="1259632" y="3903439"/>
            <a:ext cx="2107086" cy="461665"/>
          </a:xfrm>
          <a:prstGeom prst="rect">
            <a:avLst/>
          </a:prstGeom>
        </p:spPr>
        <p:txBody>
          <a:bodyPr wrap="square">
            <a:spAutoFit/>
          </a:bodyPr>
          <a:lstStyle/>
          <a:p>
            <a:pPr lvl="0" fontAlgn="auto">
              <a:spcBef>
                <a:spcPct val="20000"/>
              </a:spcBef>
              <a:spcAft>
                <a:spcPts val="0"/>
              </a:spcAft>
              <a:buClr>
                <a:srgbClr val="C00000"/>
              </a:buClr>
              <a:buSzPct val="100000"/>
            </a:pPr>
            <a:r>
              <a:rPr lang="en-US" altLang="zh-CN"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GM</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估计器：</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259761" y="4293096"/>
            <a:ext cx="1490611" cy="637513"/>
          </a:xfrm>
          <a:prstGeom prst="rect">
            <a:avLst/>
          </a:prstGeom>
        </p:spPr>
      </p:pic>
      <p:pic>
        <p:nvPicPr>
          <p:cNvPr id="5" name="图片 4"/>
          <p:cNvPicPr>
            <a:picLocks noChangeAspect="1"/>
          </p:cNvPicPr>
          <p:nvPr/>
        </p:nvPicPr>
        <p:blipFill>
          <a:blip r:embed="rId4"/>
          <a:stretch>
            <a:fillRect/>
          </a:stretch>
        </p:blipFill>
        <p:spPr>
          <a:xfrm>
            <a:off x="5186412" y="4385535"/>
            <a:ext cx="1977876" cy="481014"/>
          </a:xfrm>
          <a:prstGeom prst="rect">
            <a:avLst/>
          </a:prstGeom>
        </p:spPr>
      </p:pic>
      <p:sp>
        <p:nvSpPr>
          <p:cNvPr id="42" name="下箭头 41"/>
          <p:cNvSpPr/>
          <p:nvPr/>
        </p:nvSpPr>
        <p:spPr bwMode="auto">
          <a:xfrm rot="16200000">
            <a:off x="4347158" y="4068252"/>
            <a:ext cx="346082" cy="1111718"/>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43" name="矩形 42"/>
          <p:cNvSpPr/>
          <p:nvPr/>
        </p:nvSpPr>
        <p:spPr>
          <a:xfrm>
            <a:off x="3783333" y="4192570"/>
            <a:ext cx="1966459" cy="338554"/>
          </a:xfrm>
          <a:prstGeom prst="rect">
            <a:avLst/>
          </a:prstGeom>
          <a:solidFill>
            <a:schemeClr val="bg1"/>
          </a:solidFill>
        </p:spPr>
        <p:txBody>
          <a:bodyPr wrap="square">
            <a:spAutoFit/>
          </a:bodyPr>
          <a:lstStyle/>
          <a:p>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转换为离群过程</a:t>
            </a:r>
            <a:endParaRPr lang="zh-CN" altLang="en-US" sz="1600" dirty="0"/>
          </a:p>
        </p:txBody>
      </p:sp>
      <mc:AlternateContent xmlns:mc="http://schemas.openxmlformats.org/markup-compatibility/2006">
        <mc:Choice xmlns:a14="http://schemas.microsoft.com/office/drawing/2010/main" Requires="a14">
          <p:sp>
            <p:nvSpPr>
              <p:cNvPr id="46" name="矩形 45"/>
              <p:cNvSpPr/>
              <p:nvPr/>
            </p:nvSpPr>
            <p:spPr>
              <a:xfrm>
                <a:off x="760929" y="5253973"/>
                <a:ext cx="8351912" cy="878382"/>
              </a:xfrm>
              <a:prstGeom prst="rect">
                <a:avLst/>
              </a:prstGeom>
              <a:no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14:m>
                  <m:oMath xmlns:m="http://schemas.openxmlformats.org/officeDocument/2006/math">
                    <m:r>
                      <a:rPr lang="en-US" altLang="zh-CN" b="0" i="1" smtClean="0">
                        <a:latin typeface="Cambria Math" panose="02040503050406030204" charset="0"/>
                        <a:ea typeface="微软雅黑" panose="020B0503020204020204" pitchFamily="34" charset="-122"/>
                        <a:cs typeface="微软雅黑" panose="020B0503020204020204" pitchFamily="34" charset="-122"/>
                      </a:rPr>
                      <m:t>𝑟</m:t>
                    </m:r>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代表</a:t>
                </a:r>
                <a14:m>
                  <m:oMath xmlns:m="http://schemas.openxmlformats.org/officeDocument/2006/math">
                    <m:sSub>
                      <m:sSubPr>
                        <m:ctrlPr>
                          <a:rPr lang="en-US" altLang="zh-CN" i="1" smtClean="0">
                            <a:solidFill>
                              <a:schemeClr val="tx1"/>
                            </a:solidFill>
                            <a:latin typeface="Cambria Math" panose="02040503050406030204" charset="0"/>
                            <a:ea typeface="微软雅黑" panose="020B0503020204020204" pitchFamily="34" charset="-122"/>
                            <a:cs typeface="微软雅黑" panose="020B0503020204020204" pitchFamily="34" charset="-122"/>
                          </a:rPr>
                        </m:ctrlPr>
                      </m:sSubPr>
                      <m:e>
                        <m:d>
                          <m:dPr>
                            <m:begChr m:val="‖"/>
                            <m:endChr m:val="‖"/>
                            <m:ctrlPr>
                              <a:rPr lang="en-US" altLang="zh-CN" i="1" smtClean="0">
                                <a:solidFill>
                                  <a:schemeClr val="tx1"/>
                                </a:solidFill>
                                <a:latin typeface="Cambria Math" panose="02040503050406030204" charset="0"/>
                                <a:ea typeface="微软雅黑" panose="020B0503020204020204" pitchFamily="34" charset="-122"/>
                                <a:cs typeface="微软雅黑" panose="020B0503020204020204" pitchFamily="34" charset="-122"/>
                              </a:rPr>
                            </m:ctrlPr>
                          </m:dPr>
                          <m:e>
                            <m:sSub>
                              <m:sSubPr>
                                <m:ctrlPr>
                                  <a:rPr lang="en-US" altLang="zh-CN" i="1" smtClean="0">
                                    <a:solidFill>
                                      <a:schemeClr val="tx1"/>
                                    </a:solidFill>
                                    <a:latin typeface="Cambria Math" panose="02040503050406030204" charset="0"/>
                                    <a:ea typeface="微软雅黑" panose="020B0503020204020204" pitchFamily="34" charset="-122"/>
                                    <a:cs typeface="微软雅黑" panose="020B0503020204020204" pitchFamily="34" charset="-122"/>
                                  </a:rPr>
                                </m:ctrlPr>
                              </m:sSubPr>
                              <m:e>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𝑊</m:t>
                                </m:r>
                              </m:e>
                              <m:sub>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𝑖</m:t>
                                </m:r>
                              </m:sub>
                            </m:sSub>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m:t>
                            </m:r>
                            <m:sSub>
                              <m:sSubPr>
                                <m:ctrlPr>
                                  <a:rPr lang="en-US" altLang="zh-CN" i="1">
                                    <a:latin typeface="Cambria Math" panose="02040503050406030204" charset="0"/>
                                    <a:ea typeface="微软雅黑" panose="020B0503020204020204" pitchFamily="34" charset="-122"/>
                                    <a:cs typeface="微软雅黑" panose="020B0503020204020204" pitchFamily="34" charset="-122"/>
                                  </a:rPr>
                                </m:ctrlPr>
                              </m:sSubPr>
                              <m:e>
                                <m:r>
                                  <a:rPr lang="en-US" altLang="zh-CN" i="1">
                                    <a:latin typeface="Cambria Math" panose="02040503050406030204" charset="0"/>
                                    <a:ea typeface="微软雅黑" panose="020B0503020204020204" pitchFamily="34" charset="-122"/>
                                    <a:cs typeface="微软雅黑" panose="020B0503020204020204" pitchFamily="34" charset="-122"/>
                                  </a:rPr>
                                  <m:t>𝑊</m:t>
                                </m:r>
                              </m:e>
                              <m:sub>
                                <m:r>
                                  <a:rPr lang="en-US" altLang="zh-CN" b="0" i="1" smtClean="0">
                                    <a:latin typeface="Cambria Math" panose="02040503050406030204" charset="0"/>
                                    <a:ea typeface="微软雅黑" panose="020B0503020204020204" pitchFamily="34" charset="-122"/>
                                    <a:cs typeface="微软雅黑" panose="020B0503020204020204" pitchFamily="34" charset="-122"/>
                                  </a:rPr>
                                  <m:t>𝑗</m:t>
                                </m:r>
                              </m:sub>
                            </m:sSub>
                          </m:e>
                        </m:d>
                      </m:e>
                      <m:sub>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2</m:t>
                        </m:r>
                      </m:sub>
                    </m:sSub>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时，加速相似任务的靠拢，</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阻止不相似任务之间的影响</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14:m>
                  <m:oMath xmlns:m="http://schemas.openxmlformats.org/officeDocument/2006/math">
                    <m:r>
                      <a:rPr lang="en-US" altLang="zh-CN" i="1">
                        <a:latin typeface="Cambria Math" panose="02040503050406030204" charset="0"/>
                        <a:ea typeface="微软雅黑" panose="020B0503020204020204" pitchFamily="34" charset="-122"/>
                        <a:cs typeface="微软雅黑" panose="020B0503020204020204" pitchFamily="34" charset="-122"/>
                      </a:rPr>
                      <m:t>𝑟</m:t>
                    </m:r>
                    <m:r>
                      <m:rPr>
                        <m:nor/>
                      </m:rPr>
                      <a:rPr lang="zh-CN" altLang="en-US" dirty="0">
                        <a:latin typeface="微软雅黑" panose="020B0503020204020204" pitchFamily="34" charset="-122"/>
                        <a:ea typeface="微软雅黑" panose="020B0503020204020204" pitchFamily="34" charset="-122"/>
                        <a:cs typeface="微软雅黑" panose="020B0503020204020204" pitchFamily="34" charset="-122"/>
                      </a:rPr>
                      <m:t>代表</m:t>
                    </m:r>
                    <m:sSub>
                      <m:sSubPr>
                        <m:ctrlPr>
                          <a:rPr lang="en-US" altLang="zh-CN" i="1">
                            <a:latin typeface="Cambria Math" panose="02040503050406030204" charset="0"/>
                            <a:ea typeface="微软雅黑" panose="020B0503020204020204" pitchFamily="34" charset="-122"/>
                            <a:cs typeface="微软雅黑" panose="020B0503020204020204" pitchFamily="34" charset="-122"/>
                          </a:rPr>
                        </m:ctrlPr>
                      </m:sSubPr>
                      <m:e>
                        <m:d>
                          <m:dPr>
                            <m:begChr m:val="‖"/>
                            <m:endChr m:val="‖"/>
                            <m:ctrlPr>
                              <a:rPr lang="en-US" altLang="zh-CN" i="1">
                                <a:latin typeface="Cambria Math" panose="02040503050406030204" charset="0"/>
                                <a:ea typeface="微软雅黑" panose="020B0503020204020204" pitchFamily="34" charset="-122"/>
                                <a:cs typeface="微软雅黑" panose="020B0503020204020204" pitchFamily="34" charset="-122"/>
                              </a:rPr>
                            </m:ctrlPr>
                          </m:dPr>
                          <m:e>
                            <m:sSub>
                              <m:sSubPr>
                                <m:ctrlPr>
                                  <a:rPr lang="en-US" altLang="zh-CN" i="1">
                                    <a:latin typeface="Cambria Math" panose="02040503050406030204" charset="0"/>
                                    <a:ea typeface="微软雅黑" panose="020B0503020204020204" pitchFamily="34" charset="-122"/>
                                    <a:cs typeface="微软雅黑" panose="020B0503020204020204" pitchFamily="34" charset="-122"/>
                                  </a:rPr>
                                </m:ctrlPr>
                              </m:sSubPr>
                              <m:e>
                                <m:r>
                                  <a:rPr lang="en-US" altLang="zh-CN" i="1">
                                    <a:latin typeface="Cambria Math" panose="02040503050406030204" charset="0"/>
                                    <a:ea typeface="微软雅黑" panose="020B0503020204020204" pitchFamily="34" charset="-122"/>
                                    <a:cs typeface="微软雅黑" panose="020B0503020204020204" pitchFamily="34" charset="-122"/>
                                  </a:rPr>
                                  <m:t>𝑊</m:t>
                                </m:r>
                              </m:e>
                              <m:sub>
                                <m:r>
                                  <a:rPr lang="en-US" altLang="zh-CN" i="1">
                                    <a:latin typeface="Cambria Math" panose="02040503050406030204" charset="0"/>
                                    <a:ea typeface="微软雅黑" panose="020B0503020204020204" pitchFamily="34" charset="-122"/>
                                    <a:cs typeface="微软雅黑" panose="020B0503020204020204" pitchFamily="34" charset="-122"/>
                                  </a:rPr>
                                  <m:t>𝑑</m:t>
                                </m:r>
                              </m:sub>
                            </m:sSub>
                          </m:e>
                        </m:d>
                      </m:e>
                      <m:sub>
                        <m:r>
                          <a:rPr lang="en-US" altLang="zh-CN" i="1">
                            <a:latin typeface="Cambria Math" panose="02040503050406030204" charset="0"/>
                            <a:ea typeface="微软雅黑" panose="020B0503020204020204" pitchFamily="34" charset="-122"/>
                            <a:cs typeface="微软雅黑" panose="020B0503020204020204" pitchFamily="34" charset="-122"/>
                          </a:rPr>
                          <m:t>2</m:t>
                        </m:r>
                      </m:sub>
                    </m:sSub>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时，加速筛除无意义特征，</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保护主要特征参数</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46" name="矩形 45"/>
              <p:cNvSpPr>
                <a:spLocks noRot="1" noChangeAspect="1" noMove="1" noResize="1" noEditPoints="1" noAdjustHandles="1" noChangeArrowheads="1" noChangeShapeType="1" noTextEdit="1"/>
              </p:cNvSpPr>
              <p:nvPr/>
            </p:nvSpPr>
            <p:spPr>
              <a:xfrm>
                <a:off x="760929" y="5253973"/>
                <a:ext cx="8351912" cy="878382"/>
              </a:xfrm>
              <a:prstGeom prst="rect">
                <a:avLst/>
              </a:prstGeom>
              <a:blipFill rotWithShape="1">
                <a:blip r:embed="rId5"/>
                <a:stretch>
                  <a:fillRect l="-2" t="-70" r="7" b="1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017213" y="1129772"/>
            <a:ext cx="5176898" cy="4206230"/>
          </a:xfrm>
          <a:prstGeom prst="rect">
            <a:avLst/>
          </a:prstGeom>
        </p:spPr>
      </p:pic>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算法设计</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28"/>
          <p:cNvSpPr txBox="1"/>
          <p:nvPr/>
        </p:nvSpPr>
        <p:spPr>
          <a:xfrm>
            <a:off x="616633" y="5356366"/>
            <a:ext cx="8131831" cy="1024962"/>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mc:AlternateContent xmlns:mc="http://schemas.openxmlformats.org/markup-compatibility/2006">
        <mc:Choice xmlns:a14="http://schemas.microsoft.com/office/drawing/2010/main" Requires="a14">
          <p:sp>
            <p:nvSpPr>
              <p:cNvPr id="46" name="矩形 45"/>
              <p:cNvSpPr/>
              <p:nvPr/>
            </p:nvSpPr>
            <p:spPr>
              <a:xfrm>
                <a:off x="760929" y="5462164"/>
                <a:ext cx="8351912" cy="878382"/>
              </a:xfrm>
              <a:prstGeom prst="rect">
                <a:avLst/>
              </a:prstGeom>
              <a:no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14:m>
                  <m:oMath xmlns:m="http://schemas.openxmlformats.org/officeDocument/2006/math">
                    <m:r>
                      <a:rPr lang="en-US" altLang="zh-CN" b="0" i="1" smtClean="0">
                        <a:latin typeface="Cambria Math" panose="02040503050406030204" charset="0"/>
                        <a:ea typeface="微软雅黑" panose="020B0503020204020204" pitchFamily="34" charset="-122"/>
                        <a:cs typeface="微软雅黑" panose="020B0503020204020204" pitchFamily="34" charset="-122"/>
                      </a:rPr>
                      <m:t>𝑟</m:t>
                    </m:r>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代表</a:t>
                </a:r>
                <a14:m>
                  <m:oMath xmlns:m="http://schemas.openxmlformats.org/officeDocument/2006/math">
                    <m:sSub>
                      <m:sSubPr>
                        <m:ctrlPr>
                          <a:rPr lang="en-US" altLang="zh-CN" i="1" smtClean="0">
                            <a:solidFill>
                              <a:schemeClr val="tx1"/>
                            </a:solidFill>
                            <a:latin typeface="Cambria Math" panose="02040503050406030204" charset="0"/>
                            <a:ea typeface="微软雅黑" panose="020B0503020204020204" pitchFamily="34" charset="-122"/>
                            <a:cs typeface="微软雅黑" panose="020B0503020204020204" pitchFamily="34" charset="-122"/>
                          </a:rPr>
                        </m:ctrlPr>
                      </m:sSubPr>
                      <m:e>
                        <m:d>
                          <m:dPr>
                            <m:begChr m:val="‖"/>
                            <m:endChr m:val="‖"/>
                            <m:ctrlPr>
                              <a:rPr lang="en-US" altLang="zh-CN" i="1" smtClean="0">
                                <a:solidFill>
                                  <a:schemeClr val="tx1"/>
                                </a:solidFill>
                                <a:latin typeface="Cambria Math" panose="02040503050406030204" charset="0"/>
                                <a:ea typeface="微软雅黑" panose="020B0503020204020204" pitchFamily="34" charset="-122"/>
                                <a:cs typeface="微软雅黑" panose="020B0503020204020204" pitchFamily="34" charset="-122"/>
                              </a:rPr>
                            </m:ctrlPr>
                          </m:dPr>
                          <m:e>
                            <m:sSub>
                              <m:sSubPr>
                                <m:ctrlPr>
                                  <a:rPr lang="en-US" altLang="zh-CN" i="1" smtClean="0">
                                    <a:solidFill>
                                      <a:schemeClr val="tx1"/>
                                    </a:solidFill>
                                    <a:latin typeface="Cambria Math" panose="02040503050406030204" charset="0"/>
                                    <a:ea typeface="微软雅黑" panose="020B0503020204020204" pitchFamily="34" charset="-122"/>
                                    <a:cs typeface="微软雅黑" panose="020B0503020204020204" pitchFamily="34" charset="-122"/>
                                  </a:rPr>
                                </m:ctrlPr>
                              </m:sSubPr>
                              <m:e>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𝑊</m:t>
                                </m:r>
                              </m:e>
                              <m:sub>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𝑖</m:t>
                                </m:r>
                              </m:sub>
                            </m:sSub>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m:t>
                            </m:r>
                            <m:sSub>
                              <m:sSubPr>
                                <m:ctrlPr>
                                  <a:rPr lang="en-US" altLang="zh-CN" i="1">
                                    <a:latin typeface="Cambria Math" panose="02040503050406030204" charset="0"/>
                                    <a:ea typeface="微软雅黑" panose="020B0503020204020204" pitchFamily="34" charset="-122"/>
                                    <a:cs typeface="微软雅黑" panose="020B0503020204020204" pitchFamily="34" charset="-122"/>
                                  </a:rPr>
                                </m:ctrlPr>
                              </m:sSubPr>
                              <m:e>
                                <m:r>
                                  <a:rPr lang="en-US" altLang="zh-CN" i="1">
                                    <a:latin typeface="Cambria Math" panose="02040503050406030204" charset="0"/>
                                    <a:ea typeface="微软雅黑" panose="020B0503020204020204" pitchFamily="34" charset="-122"/>
                                    <a:cs typeface="微软雅黑" panose="020B0503020204020204" pitchFamily="34" charset="-122"/>
                                  </a:rPr>
                                  <m:t>𝑊</m:t>
                                </m:r>
                              </m:e>
                              <m:sub>
                                <m:r>
                                  <a:rPr lang="en-US" altLang="zh-CN" b="0" i="1" smtClean="0">
                                    <a:latin typeface="Cambria Math" panose="02040503050406030204" charset="0"/>
                                    <a:ea typeface="微软雅黑" panose="020B0503020204020204" pitchFamily="34" charset="-122"/>
                                    <a:cs typeface="微软雅黑" panose="020B0503020204020204" pitchFamily="34" charset="-122"/>
                                  </a:rPr>
                                  <m:t>𝑗</m:t>
                                </m:r>
                              </m:sub>
                            </m:sSub>
                          </m:e>
                        </m:d>
                      </m:e>
                      <m:sub>
                        <m:r>
                          <a:rPr lang="en-US" altLang="zh-CN" b="0" i="1" smtClean="0">
                            <a:solidFill>
                              <a:schemeClr val="tx1"/>
                            </a:solidFill>
                            <a:latin typeface="Cambria Math" panose="02040503050406030204" charset="0"/>
                            <a:ea typeface="微软雅黑" panose="020B0503020204020204" pitchFamily="34" charset="-122"/>
                            <a:cs typeface="微软雅黑" panose="020B0503020204020204" pitchFamily="34" charset="-122"/>
                          </a:rPr>
                          <m:t>2</m:t>
                        </m:r>
                      </m:sub>
                    </m:sSub>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时，加速相似任务的靠拢，</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阻止不相似任务之间的影响</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14:m>
                  <m:oMath xmlns:m="http://schemas.openxmlformats.org/officeDocument/2006/math">
                    <m:r>
                      <a:rPr lang="en-US" altLang="zh-CN" i="1">
                        <a:latin typeface="Cambria Math" panose="02040503050406030204" charset="0"/>
                        <a:ea typeface="微软雅黑" panose="020B0503020204020204" pitchFamily="34" charset="-122"/>
                        <a:cs typeface="微软雅黑" panose="020B0503020204020204" pitchFamily="34" charset="-122"/>
                      </a:rPr>
                      <m:t>𝑟</m:t>
                    </m:r>
                    <m:r>
                      <m:rPr>
                        <m:nor/>
                      </m:rPr>
                      <a:rPr lang="zh-CN" altLang="en-US" dirty="0">
                        <a:latin typeface="微软雅黑" panose="020B0503020204020204" pitchFamily="34" charset="-122"/>
                        <a:ea typeface="微软雅黑" panose="020B0503020204020204" pitchFamily="34" charset="-122"/>
                        <a:cs typeface="微软雅黑" panose="020B0503020204020204" pitchFamily="34" charset="-122"/>
                      </a:rPr>
                      <m:t>代表</m:t>
                    </m:r>
                    <m:sSub>
                      <m:sSubPr>
                        <m:ctrlPr>
                          <a:rPr lang="en-US" altLang="zh-CN" i="1">
                            <a:latin typeface="Cambria Math" panose="02040503050406030204" charset="0"/>
                            <a:ea typeface="微软雅黑" panose="020B0503020204020204" pitchFamily="34" charset="-122"/>
                            <a:cs typeface="微软雅黑" panose="020B0503020204020204" pitchFamily="34" charset="-122"/>
                          </a:rPr>
                        </m:ctrlPr>
                      </m:sSubPr>
                      <m:e>
                        <m:d>
                          <m:dPr>
                            <m:begChr m:val="‖"/>
                            <m:endChr m:val="‖"/>
                            <m:ctrlPr>
                              <a:rPr lang="en-US" altLang="zh-CN" i="1">
                                <a:latin typeface="Cambria Math" panose="02040503050406030204" charset="0"/>
                                <a:ea typeface="微软雅黑" panose="020B0503020204020204" pitchFamily="34" charset="-122"/>
                                <a:cs typeface="微软雅黑" panose="020B0503020204020204" pitchFamily="34" charset="-122"/>
                              </a:rPr>
                            </m:ctrlPr>
                          </m:dPr>
                          <m:e>
                            <m:sSub>
                              <m:sSubPr>
                                <m:ctrlPr>
                                  <a:rPr lang="en-US" altLang="zh-CN" i="1">
                                    <a:latin typeface="Cambria Math" panose="02040503050406030204" charset="0"/>
                                    <a:ea typeface="微软雅黑" panose="020B0503020204020204" pitchFamily="34" charset="-122"/>
                                    <a:cs typeface="微软雅黑" panose="020B0503020204020204" pitchFamily="34" charset="-122"/>
                                  </a:rPr>
                                </m:ctrlPr>
                              </m:sSubPr>
                              <m:e>
                                <m:r>
                                  <a:rPr lang="en-US" altLang="zh-CN" i="1">
                                    <a:latin typeface="Cambria Math" panose="02040503050406030204" charset="0"/>
                                    <a:ea typeface="微软雅黑" panose="020B0503020204020204" pitchFamily="34" charset="-122"/>
                                    <a:cs typeface="微软雅黑" panose="020B0503020204020204" pitchFamily="34" charset="-122"/>
                                  </a:rPr>
                                  <m:t>𝑊</m:t>
                                </m:r>
                              </m:e>
                              <m:sub>
                                <m:r>
                                  <a:rPr lang="en-US" altLang="zh-CN" i="1">
                                    <a:latin typeface="Cambria Math" panose="02040503050406030204" charset="0"/>
                                    <a:ea typeface="微软雅黑" panose="020B0503020204020204" pitchFamily="34" charset="-122"/>
                                    <a:cs typeface="微软雅黑" panose="020B0503020204020204" pitchFamily="34" charset="-122"/>
                                  </a:rPr>
                                  <m:t>𝑑</m:t>
                                </m:r>
                              </m:sub>
                            </m:sSub>
                          </m:e>
                        </m:d>
                      </m:e>
                      <m:sub>
                        <m:r>
                          <a:rPr lang="en-US" altLang="zh-CN" i="1">
                            <a:latin typeface="Cambria Math" panose="02040503050406030204" charset="0"/>
                            <a:ea typeface="微软雅黑" panose="020B0503020204020204" pitchFamily="34" charset="-122"/>
                            <a:cs typeface="微软雅黑" panose="020B0503020204020204" pitchFamily="34" charset="-122"/>
                          </a:rPr>
                          <m:t>2</m:t>
                        </m:r>
                      </m:sub>
                    </m:sSub>
                  </m:oMath>
                </a14:m>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时，加速筛除无意义特征，</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保护主要特征参数</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46" name="矩形 45"/>
              <p:cNvSpPr>
                <a:spLocks noRot="1" noChangeAspect="1" noMove="1" noResize="1" noEditPoints="1" noAdjustHandles="1" noChangeArrowheads="1" noChangeShapeType="1" noTextEdit="1"/>
              </p:cNvSpPr>
              <p:nvPr/>
            </p:nvSpPr>
            <p:spPr>
              <a:xfrm>
                <a:off x="760929" y="5462164"/>
                <a:ext cx="8351912" cy="878382"/>
              </a:xfrm>
              <a:prstGeom prst="rect">
                <a:avLst/>
              </a:prstGeom>
              <a:blipFill rotWithShape="1">
                <a:blip r:embed="rId2"/>
                <a:stretch>
                  <a:fillRect l="-2" t="-60" r="7" b="8"/>
                </a:stretch>
              </a:blipFill>
            </p:spPr>
            <p:txBody>
              <a:bodyPr/>
              <a:lstStyle/>
              <a:p>
                <a:r>
                  <a:rPr lang="zh-CN" altLang="en-US">
                    <a:noFill/>
                  </a:rPr>
                  <a:t> </a:t>
                </a:r>
              </a:p>
            </p:txBody>
          </p:sp>
        </mc:Fallback>
      </mc:AlternateContent>
      <p:sp>
        <p:nvSpPr>
          <p:cNvPr id="24" name="矩形 23"/>
          <p:cNvSpPr/>
          <p:nvPr/>
        </p:nvSpPr>
        <p:spPr>
          <a:xfrm>
            <a:off x="251520" y="898940"/>
            <a:ext cx="2107086" cy="461665"/>
          </a:xfrm>
          <a:prstGeom prst="rect">
            <a:avLst/>
          </a:prstGeom>
        </p:spPr>
        <p:txBody>
          <a:bodyPr wrap="square">
            <a:spAutoFit/>
          </a:bodyPr>
          <a:lstStyle/>
          <a:p>
            <a:pPr lvl="0" fontAlgn="auto">
              <a:spcBef>
                <a:spcPct val="20000"/>
              </a:spcBef>
              <a:spcAft>
                <a:spcPts val="0"/>
              </a:spcAft>
              <a:buClr>
                <a:srgbClr val="C00000"/>
              </a:buClr>
              <a:buSzPct val="100000"/>
            </a:pPr>
            <a:r>
              <a:rPr lang="en-US" altLang="zh-CN"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GM</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估计器：</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圆角矩形 25"/>
          <p:cNvSpPr/>
          <p:nvPr/>
        </p:nvSpPr>
        <p:spPr bwMode="auto">
          <a:xfrm>
            <a:off x="5724128" y="2996952"/>
            <a:ext cx="1512168" cy="622012"/>
          </a:xfrm>
          <a:prstGeom prst="roundRect">
            <a:avLst/>
          </a:prstGeom>
          <a:noFill/>
          <a:ln w="15875"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cxnSp>
        <p:nvCxnSpPr>
          <p:cNvPr id="8" name="直线箭头连接符 7"/>
          <p:cNvCxnSpPr/>
          <p:nvPr/>
        </p:nvCxnSpPr>
        <p:spPr bwMode="auto">
          <a:xfrm flipH="1">
            <a:off x="6228184" y="3618964"/>
            <a:ext cx="216024" cy="1843200"/>
          </a:xfrm>
          <a:prstGeom prst="straightConnector1">
            <a:avLst/>
          </a:prstGeom>
          <a:solidFill>
            <a:srgbClr val="DDDDDD"/>
          </a:solidFill>
          <a:ln w="158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箭头连接符 31"/>
          <p:cNvCxnSpPr/>
          <p:nvPr/>
        </p:nvCxnSpPr>
        <p:spPr bwMode="auto">
          <a:xfrm flipH="1">
            <a:off x="5364088" y="3618964"/>
            <a:ext cx="1080120" cy="2402324"/>
          </a:xfrm>
          <a:prstGeom prst="straightConnector1">
            <a:avLst/>
          </a:prstGeom>
          <a:solidFill>
            <a:srgbClr val="DDDDDD"/>
          </a:solidFill>
          <a:ln w="158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34"/>
          <p:cNvSpPr/>
          <p:nvPr/>
        </p:nvSpPr>
        <p:spPr>
          <a:xfrm>
            <a:off x="5904148" y="3335233"/>
            <a:ext cx="1401558" cy="307777"/>
          </a:xfrm>
          <a:prstGeom prst="rect">
            <a:avLst/>
          </a:prstGeom>
        </p:spPr>
        <p:txBody>
          <a:bodyPr wrap="square">
            <a:spAutoFit/>
          </a:bodyPr>
          <a:lstStyle/>
          <a:p>
            <a:r>
              <a:rPr lang="zh-CN" altLang="en-US" sz="1400" dirty="0" smtClean="0">
                <a:solidFill>
                  <a:srgbClr val="FF0000"/>
                </a:solidFill>
                <a:ea typeface="微软雅黑" panose="020B0503020204020204" pitchFamily="34" charset="-122"/>
                <a:cs typeface="微软雅黑" panose="020B0503020204020204" pitchFamily="34" charset="-122"/>
              </a:rPr>
              <a:t>梯度值趋近于</a:t>
            </a:r>
            <a:r>
              <a:rPr lang="en-US" altLang="zh-CN" sz="1400" dirty="0" smtClean="0">
                <a:solidFill>
                  <a:srgbClr val="FF0000"/>
                </a:solidFill>
                <a:ea typeface="微软雅黑" panose="020B0503020204020204" pitchFamily="34" charset="-122"/>
                <a:cs typeface="微软雅黑" panose="020B0503020204020204" pitchFamily="34" charset="-122"/>
              </a:rPr>
              <a:t>0</a:t>
            </a:r>
            <a:endParaRPr lang="zh-CN" altLang="en-US" sz="1400"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bwMode="auto">
          <a:xfrm>
            <a:off x="4788023" y="3429750"/>
            <a:ext cx="3879929" cy="3311618"/>
          </a:xfrm>
          <a:prstGeom prst="rect">
            <a:avLst/>
          </a:prstGeom>
          <a:solidFill>
            <a:schemeClr val="accent3"/>
          </a:solid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优化流程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746338" y="832199"/>
            <a:ext cx="2241486"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完整目标函数：</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6635447" y="5481823"/>
            <a:ext cx="1966459" cy="338554"/>
          </a:xfrm>
          <a:prstGeom prst="rect">
            <a:avLst/>
          </a:prstGeom>
          <a:solidFill>
            <a:schemeClr val="bg1"/>
          </a:solidFill>
        </p:spPr>
        <p:txBody>
          <a:bodyPr wrap="square">
            <a:spAutoFit/>
          </a:bodyPr>
          <a:lstStyle/>
          <a:p>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层次化求解器</a:t>
            </a:r>
            <a:r>
              <a:rPr lang="en-US"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(CMG)</a:t>
            </a:r>
            <a:endParaRPr lang="zh-CN" altLang="en-US" sz="1600" dirty="0"/>
          </a:p>
        </p:txBody>
      </p:sp>
      <p:pic>
        <p:nvPicPr>
          <p:cNvPr id="4" name="图片 3"/>
          <p:cNvPicPr>
            <a:picLocks noChangeAspect="1"/>
          </p:cNvPicPr>
          <p:nvPr/>
        </p:nvPicPr>
        <p:blipFill>
          <a:blip r:embed="rId1"/>
          <a:stretch>
            <a:fillRect/>
          </a:stretch>
        </p:blipFill>
        <p:spPr>
          <a:xfrm>
            <a:off x="2815053" y="1307706"/>
            <a:ext cx="3736709" cy="1665532"/>
          </a:xfrm>
          <a:prstGeom prst="rect">
            <a:avLst/>
          </a:prstGeom>
        </p:spPr>
      </p:pic>
      <p:sp>
        <p:nvSpPr>
          <p:cNvPr id="27" name="文本框 26"/>
          <p:cNvSpPr txBox="1"/>
          <p:nvPr/>
        </p:nvSpPr>
        <p:spPr>
          <a:xfrm>
            <a:off x="1055440" y="3402301"/>
            <a:ext cx="2920728" cy="369332"/>
          </a:xfrm>
          <a:prstGeom prst="rect">
            <a:avLst/>
          </a:prstGeom>
          <a:noFill/>
        </p:spPr>
        <p:txBody>
          <a:bodyPr wrap="square" rtlCol="0">
            <a:spAutoFit/>
          </a:bodyPr>
          <a:lstStyle/>
          <a:p>
            <a:r>
              <a:rPr lang="en-US" altLang="zh-CN" b="1" kern="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）初始化</a:t>
            </a:r>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W</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，求解</a:t>
            </a:r>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H</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a:xfrm>
            <a:off x="746338" y="2973238"/>
            <a:ext cx="3105582"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交替最小二乘法优化：</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661455" y="3717032"/>
            <a:ext cx="1974441" cy="994163"/>
          </a:xfrm>
          <a:prstGeom prst="rect">
            <a:avLst/>
          </a:prstGeom>
        </p:spPr>
      </p:pic>
      <p:sp>
        <p:nvSpPr>
          <p:cNvPr id="29" name="矩形 28"/>
          <p:cNvSpPr/>
          <p:nvPr/>
        </p:nvSpPr>
        <p:spPr bwMode="auto">
          <a:xfrm>
            <a:off x="911649" y="3453811"/>
            <a:ext cx="3780639" cy="1269596"/>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32" name="文本框 31"/>
          <p:cNvSpPr txBox="1"/>
          <p:nvPr/>
        </p:nvSpPr>
        <p:spPr>
          <a:xfrm>
            <a:off x="1045785" y="4933989"/>
            <a:ext cx="2920728" cy="369332"/>
          </a:xfrm>
          <a:prstGeom prst="rect">
            <a:avLst/>
          </a:prstGeom>
          <a:noFill/>
        </p:spPr>
        <p:txBody>
          <a:bodyPr wrap="square" rtlCol="0">
            <a:spAutoFit/>
          </a:bodyPr>
          <a:lstStyle/>
          <a:p>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）聚合参数和输入输出：</a:t>
            </a:r>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017386" y="5382274"/>
            <a:ext cx="1585567" cy="1017490"/>
          </a:xfrm>
          <a:prstGeom prst="rect">
            <a:avLst/>
          </a:prstGeom>
        </p:spPr>
      </p:pic>
      <p:pic>
        <p:nvPicPr>
          <p:cNvPr id="9" name="图片 8"/>
          <p:cNvPicPr>
            <a:picLocks noChangeAspect="1"/>
          </p:cNvPicPr>
          <p:nvPr/>
        </p:nvPicPr>
        <p:blipFill>
          <a:blip r:embed="rId4"/>
          <a:stretch>
            <a:fillRect/>
          </a:stretch>
        </p:blipFill>
        <p:spPr>
          <a:xfrm>
            <a:off x="2699792" y="5382274"/>
            <a:ext cx="1992496" cy="247296"/>
          </a:xfrm>
          <a:prstGeom prst="rect">
            <a:avLst/>
          </a:prstGeom>
        </p:spPr>
      </p:pic>
      <p:pic>
        <p:nvPicPr>
          <p:cNvPr id="10" name="图片 9"/>
          <p:cNvPicPr>
            <a:picLocks noChangeAspect="1"/>
          </p:cNvPicPr>
          <p:nvPr/>
        </p:nvPicPr>
        <p:blipFill>
          <a:blip r:embed="rId5"/>
          <a:stretch>
            <a:fillRect/>
          </a:stretch>
        </p:blipFill>
        <p:spPr>
          <a:xfrm>
            <a:off x="2699792" y="5697352"/>
            <a:ext cx="1498366" cy="981073"/>
          </a:xfrm>
          <a:prstGeom prst="rect">
            <a:avLst/>
          </a:prstGeom>
        </p:spPr>
      </p:pic>
      <p:sp>
        <p:nvSpPr>
          <p:cNvPr id="35" name="圆角矩形 34"/>
          <p:cNvSpPr/>
          <p:nvPr/>
        </p:nvSpPr>
        <p:spPr bwMode="auto">
          <a:xfrm>
            <a:off x="3624871" y="1902832"/>
            <a:ext cx="2925304" cy="504056"/>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cxnSp>
        <p:nvCxnSpPr>
          <p:cNvPr id="44" name="直线箭头连接符 43"/>
          <p:cNvCxnSpPr/>
          <p:nvPr/>
        </p:nvCxnSpPr>
        <p:spPr bwMode="auto">
          <a:xfrm flipH="1">
            <a:off x="6575002" y="2141415"/>
            <a:ext cx="504056" cy="0"/>
          </a:xfrm>
          <a:prstGeom prst="straightConnector1">
            <a:avLst/>
          </a:prstGeom>
          <a:solidFill>
            <a:srgbClr val="DDDDDD"/>
          </a:solidFill>
          <a:ln w="28575"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p:cNvSpPr/>
          <p:nvPr/>
        </p:nvSpPr>
        <p:spPr>
          <a:xfrm>
            <a:off x="6953896" y="1956749"/>
            <a:ext cx="1866575" cy="369332"/>
          </a:xfrm>
          <a:prstGeom prst="rect">
            <a:avLst/>
          </a:prstGeom>
        </p:spPr>
        <p:txBody>
          <a:bodyPr wrap="square">
            <a:spAutoFit/>
          </a:bodyPr>
          <a:lstStyle/>
          <a:p>
            <a:r>
              <a:rPr lang="zh-CN" altLang="en-US" b="1" dirty="0" smtClean="0">
                <a:solidFill>
                  <a:srgbClr val="FF0000"/>
                </a:solidFill>
                <a:ea typeface="微软雅黑" panose="020B0503020204020204" pitchFamily="34" charset="-122"/>
                <a:cs typeface="微软雅黑" panose="020B0503020204020204" pitchFamily="34" charset="-122"/>
              </a:rPr>
              <a:t>替换为离群过程</a:t>
            </a:r>
            <a:endParaRPr lang="zh-CN" altLang="en-US" dirty="0">
              <a:solidFill>
                <a:srgbClr val="FF0000"/>
              </a:solidFill>
            </a:endParaRPr>
          </a:p>
        </p:txBody>
      </p:sp>
      <p:sp>
        <p:nvSpPr>
          <p:cNvPr id="47" name="矩形 46"/>
          <p:cNvSpPr/>
          <p:nvPr/>
        </p:nvSpPr>
        <p:spPr bwMode="auto">
          <a:xfrm>
            <a:off x="911649" y="4933989"/>
            <a:ext cx="3780639" cy="1807379"/>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48" name="文本框 47"/>
          <p:cNvSpPr txBox="1"/>
          <p:nvPr/>
        </p:nvSpPr>
        <p:spPr>
          <a:xfrm>
            <a:off x="4770668" y="3383698"/>
            <a:ext cx="2920728" cy="369332"/>
          </a:xfrm>
          <a:prstGeom prst="rect">
            <a:avLst/>
          </a:prstGeom>
          <a:noFill/>
        </p:spPr>
        <p:txBody>
          <a:bodyPr wrap="square" rtlCol="0">
            <a:spAutoFit/>
          </a:bodyPr>
          <a:lstStyle/>
          <a:p>
            <a:r>
              <a:rPr lang="en-US" altLang="zh-CN" b="1" kern="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）求解模型参数：</a:t>
            </a:r>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5197741" y="3761466"/>
            <a:ext cx="3292189" cy="1675796"/>
          </a:xfrm>
          <a:prstGeom prst="rect">
            <a:avLst/>
          </a:prstGeom>
        </p:spPr>
      </p:pic>
      <p:pic>
        <p:nvPicPr>
          <p:cNvPr id="14" name="图片 13"/>
          <p:cNvPicPr>
            <a:picLocks noChangeAspect="1"/>
          </p:cNvPicPr>
          <p:nvPr/>
        </p:nvPicPr>
        <p:blipFill>
          <a:blip r:embed="rId7"/>
          <a:stretch>
            <a:fillRect/>
          </a:stretch>
        </p:blipFill>
        <p:spPr>
          <a:xfrm>
            <a:off x="6480431" y="6334135"/>
            <a:ext cx="1800648" cy="291098"/>
          </a:xfrm>
          <a:prstGeom prst="rect">
            <a:avLst/>
          </a:prstGeom>
        </p:spPr>
      </p:pic>
      <p:pic>
        <p:nvPicPr>
          <p:cNvPr id="15" name="图片 14"/>
          <p:cNvPicPr>
            <a:picLocks noChangeAspect="1"/>
          </p:cNvPicPr>
          <p:nvPr/>
        </p:nvPicPr>
        <p:blipFill>
          <a:blip r:embed="rId8"/>
          <a:stretch>
            <a:fillRect/>
          </a:stretch>
        </p:blipFill>
        <p:spPr>
          <a:xfrm>
            <a:off x="4979029" y="5830943"/>
            <a:ext cx="757565" cy="215433"/>
          </a:xfrm>
          <a:prstGeom prst="rect">
            <a:avLst/>
          </a:prstGeom>
        </p:spPr>
      </p:pic>
      <p:pic>
        <p:nvPicPr>
          <p:cNvPr id="17" name="图片 16"/>
          <p:cNvPicPr>
            <a:picLocks noChangeAspect="1"/>
          </p:cNvPicPr>
          <p:nvPr/>
        </p:nvPicPr>
        <p:blipFill>
          <a:blip r:embed="rId9"/>
          <a:stretch>
            <a:fillRect/>
          </a:stretch>
        </p:blipFill>
        <p:spPr>
          <a:xfrm>
            <a:off x="4979029" y="6095460"/>
            <a:ext cx="3611975" cy="254690"/>
          </a:xfrm>
          <a:prstGeom prst="rect">
            <a:avLst/>
          </a:prstGeom>
        </p:spPr>
      </p:pic>
      <p:pic>
        <p:nvPicPr>
          <p:cNvPr id="18" name="图片 17"/>
          <p:cNvPicPr>
            <a:picLocks noChangeAspect="1"/>
          </p:cNvPicPr>
          <p:nvPr/>
        </p:nvPicPr>
        <p:blipFill>
          <a:blip r:embed="rId10"/>
          <a:stretch>
            <a:fillRect/>
          </a:stretch>
        </p:blipFill>
        <p:spPr>
          <a:xfrm>
            <a:off x="4953237" y="6374800"/>
            <a:ext cx="1269651" cy="209768"/>
          </a:xfrm>
          <a:prstGeom prst="rect">
            <a:avLst/>
          </a:prstGeom>
        </p:spPr>
      </p:pic>
      <p:sp>
        <p:nvSpPr>
          <p:cNvPr id="50" name="下箭头 49"/>
          <p:cNvSpPr/>
          <p:nvPr/>
        </p:nvSpPr>
        <p:spPr bwMode="auto">
          <a:xfrm>
            <a:off x="6243004" y="5382735"/>
            <a:ext cx="410773" cy="512426"/>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优化流程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746338" y="832199"/>
            <a:ext cx="1737430"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完整流程：</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31640" y="1293864"/>
            <a:ext cx="6486563" cy="3719312"/>
          </a:xfrm>
          <a:prstGeom prst="rect">
            <a:avLst/>
          </a:prstGeom>
        </p:spPr>
      </p:pic>
      <p:sp>
        <p:nvSpPr>
          <p:cNvPr id="34" name="矩形 33"/>
          <p:cNvSpPr/>
          <p:nvPr/>
        </p:nvSpPr>
        <p:spPr>
          <a:xfrm>
            <a:off x="759586" y="5013176"/>
            <a:ext cx="1737430"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优化效果：</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Box 28"/>
          <p:cNvSpPr txBox="1"/>
          <p:nvPr/>
        </p:nvSpPr>
        <p:spPr>
          <a:xfrm>
            <a:off x="329640" y="5523108"/>
            <a:ext cx="8784976" cy="1024962"/>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38" name="矩形 37"/>
          <p:cNvSpPr/>
          <p:nvPr/>
        </p:nvSpPr>
        <p:spPr>
          <a:xfrm>
            <a:off x="395536" y="5561068"/>
            <a:ext cx="8782126" cy="800219"/>
          </a:xfrm>
          <a:prstGeom prst="rect">
            <a:avLst/>
          </a:prstGeom>
          <a:no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交替最小二乘法保证</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多凸的目标函数</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可以快速收敛</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到极值</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更好的</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初始化方法、求解器和离群过程参数调节策略</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可使求得</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极</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值接近全局最优</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28789"/>
            <a:ext cx="6474515" cy="469464"/>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提纲</a:t>
            </a:r>
            <a:endParaRPr lang="zh-CN" altLang="en-US" sz="28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0967" y="1016160"/>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083465" y="1423825"/>
            <a:ext cx="6331665" cy="17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64505" y="997721"/>
            <a:ext cx="4387392"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研究背景及意义</a:t>
            </a:r>
            <a:endParaRPr lang="zh-CN" altLang="en-US" sz="24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90967" y="1936133"/>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083465" y="2343798"/>
            <a:ext cx="6331665" cy="355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505" y="1935594"/>
            <a:ext cx="6201661"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t>鲁棒估计器的相关理论与分析</a:t>
            </a:r>
            <a:endParaRPr lang="en-US" altLang="zh-CN" dirty="0"/>
          </a:p>
        </p:txBody>
      </p:sp>
      <p:grpSp>
        <p:nvGrpSpPr>
          <p:cNvPr id="22" name="组合 21"/>
          <p:cNvGrpSpPr/>
          <p:nvPr/>
        </p:nvGrpSpPr>
        <p:grpSpPr>
          <a:xfrm>
            <a:off x="1390967" y="2856106"/>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083465" y="3263771"/>
            <a:ext cx="6331665" cy="516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4506" y="2791411"/>
            <a:ext cx="5770974" cy="461665"/>
          </a:xfrm>
          <a:prstGeom prst="rect">
            <a:avLst/>
          </a:prstGeom>
          <a:noFill/>
        </p:spPr>
        <p:txBody>
          <a:bodyPr wrap="square" rtlCol="0">
            <a:spAutoFit/>
          </a:body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基于鲁棒估计器的自适应多任务学习算法</a:t>
            </a:r>
            <a:endParaRPr lang="en-US" altLang="zh-CN" sz="2400" dirty="0">
              <a:solidFill>
                <a:srgbClr val="000000"/>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388457" y="3651004"/>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28" idx="6"/>
          </p:cNvCxnSpPr>
          <p:nvPr/>
        </p:nvCxnSpPr>
        <p:spPr>
          <a:xfrm>
            <a:off x="2080955" y="4058669"/>
            <a:ext cx="633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2726" y="3667610"/>
            <a:ext cx="5762753"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t>基于多任务学习的刀具剩余寿命预测</a:t>
            </a:r>
            <a:endParaRPr lang="en-US" altLang="zh-CN" dirty="0"/>
          </a:p>
        </p:txBody>
      </p:sp>
      <p:grpSp>
        <p:nvGrpSpPr>
          <p:cNvPr id="32" name="组合 31"/>
          <p:cNvGrpSpPr/>
          <p:nvPr/>
        </p:nvGrpSpPr>
        <p:grpSpPr>
          <a:xfrm>
            <a:off x="1388457" y="4570977"/>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2145455" y="4968659"/>
            <a:ext cx="6163658" cy="998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10973" y="4552538"/>
            <a:ext cx="438739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研究总结与展望</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med">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实验验证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75656" y="1396245"/>
            <a:ext cx="6070647" cy="3462469"/>
          </a:xfrm>
          <a:prstGeom prst="rect">
            <a:avLst/>
          </a:prstGeom>
        </p:spPr>
      </p:pic>
      <p:sp>
        <p:nvSpPr>
          <p:cNvPr id="9" name="矩形 8"/>
          <p:cNvSpPr/>
          <p:nvPr/>
        </p:nvSpPr>
        <p:spPr>
          <a:xfrm>
            <a:off x="683568" y="934580"/>
            <a:ext cx="1737430"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数据集设置：</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683568" y="4830730"/>
            <a:ext cx="7992888" cy="1874359"/>
          </a:xfrm>
          <a:prstGeom prst="rect">
            <a:avLst/>
          </a:prstGeom>
          <a:solidFill>
            <a:schemeClr val="bg1"/>
          </a:solidFill>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设计目的：</a:t>
            </a:r>
            <a:endPar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Ø"/>
            </a:pPr>
            <a:r>
              <a:rPr lang="en-US" altLang="zh-CN"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Syn1</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Syn2</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验证特征选择性能</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Syn3</a:t>
            </a:r>
            <a:r>
              <a:rPr lang="zh-CN" altLang="en-US"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Syn4</a:t>
            </a:r>
            <a:r>
              <a:rPr lang="zh-CN" altLang="en-US"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验证任务聚类性能</a:t>
            </a:r>
            <a:endParaRPr lang="en-US" altLang="zh-CN"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Ø"/>
            </a:pPr>
            <a:r>
              <a:rPr lang="en-US" altLang="zh-CN" dirty="0" smtClean="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Syn5</a:t>
            </a:r>
            <a:r>
              <a:rPr lang="zh-CN" altLang="en-US" dirty="0" smtClean="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验证大规模任务个数下的计算开销</a:t>
            </a:r>
            <a:endParaRPr lang="en-US" altLang="zh-CN" dirty="0" smtClean="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School</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Loyalty</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Sales</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均为多任务学习领域标准数据集</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5"/>
          <p:cNvSpPr/>
          <p:nvPr/>
        </p:nvSpPr>
        <p:spPr bwMode="auto">
          <a:xfrm>
            <a:off x="4283968" y="1988840"/>
            <a:ext cx="1656184" cy="622012"/>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
        <p:nvSpPr>
          <p:cNvPr id="7" name="圆角矩形 6"/>
          <p:cNvSpPr/>
          <p:nvPr/>
        </p:nvSpPr>
        <p:spPr bwMode="auto">
          <a:xfrm>
            <a:off x="6516216" y="2673349"/>
            <a:ext cx="720080" cy="622012"/>
          </a:xfrm>
          <a:prstGeom prst="roundRect">
            <a:avLst/>
          </a:prstGeom>
          <a:noFill/>
          <a:ln w="25400" cap="flat" cmpd="sng" algn="ctr">
            <a:solidFill>
              <a:srgbClr val="00B05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
        <p:nvSpPr>
          <p:cNvPr id="8" name="圆角矩形 7"/>
          <p:cNvSpPr/>
          <p:nvPr/>
        </p:nvSpPr>
        <p:spPr bwMode="auto">
          <a:xfrm>
            <a:off x="6516216" y="3356992"/>
            <a:ext cx="720080" cy="288032"/>
          </a:xfrm>
          <a:prstGeom prst="roundRect">
            <a:avLst/>
          </a:prstGeom>
          <a:noFill/>
          <a:ln w="25400" cap="flat" cmpd="sng" algn="ctr">
            <a:solidFill>
              <a:schemeClr val="accent6">
                <a:lumMod val="60000"/>
                <a:lumOff val="40000"/>
              </a:schemeClr>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实验验证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28"/>
          <p:cNvSpPr txBox="1"/>
          <p:nvPr/>
        </p:nvSpPr>
        <p:spPr>
          <a:xfrm>
            <a:off x="611560" y="980728"/>
            <a:ext cx="8064896" cy="1728191"/>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7" name="文本框 6"/>
          <p:cNvSpPr txBox="1"/>
          <p:nvPr/>
        </p:nvSpPr>
        <p:spPr>
          <a:xfrm>
            <a:off x="636012" y="1060505"/>
            <a:ext cx="8112452" cy="1457698"/>
          </a:xfrm>
          <a:prstGeom prst="rect">
            <a:avLst/>
          </a:prstGeom>
          <a:noFill/>
          <a:ln w="31750">
            <a:noFill/>
            <a:prstDash val="dash"/>
          </a:ln>
        </p:spPr>
        <p:txBody>
          <a:bodyPr vert="horz" wrap="square" lIns="72000" tIns="72000" bIns="0"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利用上述数据集对</a:t>
            </a:r>
            <a:r>
              <a:rPr lang="zh-CN" altLang="en-US" dirty="0">
                <a:latin typeface="微软雅黑" panose="020B0503020204020204" pitchFamily="34" charset="-122"/>
                <a:ea typeface="微软雅黑" panose="020B0503020204020204" pitchFamily="34" charset="-122"/>
              </a:rPr>
              <a:t>所提出算法进行验证。对比算法</a:t>
            </a:r>
            <a:r>
              <a:rPr lang="zh-CN" altLang="en-US" dirty="0" smtClean="0">
                <a:latin typeface="微软雅黑" panose="020B0503020204020204" pitchFamily="34" charset="-122"/>
                <a:ea typeface="微软雅黑" panose="020B0503020204020204" pitchFamily="34" charset="-122"/>
              </a:rPr>
              <a:t>包括</a:t>
            </a:r>
            <a:r>
              <a:rPr lang="zh-CN" altLang="en-US" dirty="0" smtClean="0">
                <a:solidFill>
                  <a:srgbClr val="FF0000"/>
                </a:solidFill>
                <a:latin typeface="微软雅黑" panose="020B0503020204020204" pitchFamily="34" charset="-122"/>
                <a:ea typeface="微软雅黑" panose="020B0503020204020204" pitchFamily="34" charset="-122"/>
              </a:rPr>
              <a:t>单任务学习</a:t>
            </a:r>
            <a:r>
              <a:rPr lang="en-US" altLang="zh-CN" dirty="0" smtClean="0">
                <a:solidFill>
                  <a:srgbClr val="FF0000"/>
                </a:solidFill>
                <a:latin typeface="微软雅黑" panose="020B0503020204020204" pitchFamily="34" charset="-122"/>
                <a:ea typeface="微软雅黑" panose="020B0503020204020204" pitchFamily="34" charset="-122"/>
              </a:rPr>
              <a:t>(STL)</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独立多任务学习</a:t>
            </a:r>
            <a:r>
              <a:rPr lang="en-US" altLang="zh-CN" dirty="0" smtClean="0">
                <a:solidFill>
                  <a:srgbClr val="FF0000"/>
                </a:solidFill>
                <a:latin typeface="微软雅黑" panose="020B0503020204020204" pitchFamily="34" charset="-122"/>
                <a:ea typeface="微软雅黑" panose="020B0503020204020204" pitchFamily="34" charset="-122"/>
              </a:rPr>
              <a:t>(ITL)</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其余</a:t>
            </a:r>
            <a:r>
              <a:rPr lang="zh-CN" altLang="en-US" dirty="0" smtClean="0">
                <a:solidFill>
                  <a:srgbClr val="FF0000"/>
                </a:solidFill>
                <a:latin typeface="微软雅黑" panose="020B0503020204020204" pitchFamily="34" charset="-122"/>
                <a:ea typeface="微软雅黑" panose="020B0503020204020204" pitchFamily="34" charset="-122"/>
              </a:rPr>
              <a:t>最新多任务学习方法</a:t>
            </a:r>
            <a:r>
              <a:rPr lang="en-US" altLang="zh-CN" dirty="0" smtClean="0">
                <a:solidFill>
                  <a:srgbClr val="FF0000"/>
                </a:solidFill>
                <a:latin typeface="微软雅黑" panose="020B0503020204020204" pitchFamily="34" charset="-122"/>
                <a:ea typeface="微软雅黑" panose="020B0503020204020204" pitchFamily="34" charset="-122"/>
              </a:rPr>
              <a:t>(MTFL</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SHAMO</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err="1" smtClean="0">
                <a:solidFill>
                  <a:srgbClr val="FF0000"/>
                </a:solidFill>
                <a:latin typeface="微软雅黑" panose="020B0503020204020204" pitchFamily="34" charset="-122"/>
                <a:ea typeface="微软雅黑" panose="020B0503020204020204" pitchFamily="34" charset="-122"/>
              </a:rPr>
              <a:t>TriFACTOR</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CCMTL)</a:t>
            </a:r>
            <a:r>
              <a:rPr lang="zh-CN" altLang="en-US" dirty="0" smtClean="0">
                <a:latin typeface="微软雅黑" panose="020B0503020204020204" pitchFamily="34" charset="-122"/>
                <a:ea typeface="微软雅黑" panose="020B0503020204020204" pitchFamily="34" charset="-122"/>
              </a:rPr>
              <a:t>和</a:t>
            </a:r>
            <a:r>
              <a:rPr lang="zh-CN" altLang="en-US" dirty="0" smtClean="0">
                <a:solidFill>
                  <a:srgbClr val="FF0000"/>
                </a:solidFill>
                <a:latin typeface="微软雅黑" panose="020B0503020204020204" pitchFamily="34" charset="-122"/>
                <a:ea typeface="微软雅黑" panose="020B0503020204020204" pitchFamily="34" charset="-122"/>
              </a:rPr>
              <a:t>去掉</a:t>
            </a:r>
            <a:r>
              <a:rPr lang="en-US" altLang="zh-CN" dirty="0" smtClean="0">
                <a:solidFill>
                  <a:srgbClr val="FF0000"/>
                </a:solidFill>
                <a:latin typeface="微软雅黑" panose="020B0503020204020204" pitchFamily="34" charset="-122"/>
                <a:ea typeface="微软雅黑" panose="020B0503020204020204" pitchFamily="34" charset="-122"/>
              </a:rPr>
              <a:t>L21</a:t>
            </a:r>
            <a:r>
              <a:rPr lang="zh-CN" altLang="en-US" dirty="0" smtClean="0">
                <a:solidFill>
                  <a:srgbClr val="FF0000"/>
                </a:solidFill>
                <a:latin typeface="微软雅黑" panose="020B0503020204020204" pitchFamily="34" charset="-122"/>
                <a:ea typeface="微软雅黑" panose="020B0503020204020204" pitchFamily="34" charset="-122"/>
              </a:rPr>
              <a:t>范数的</a:t>
            </a:r>
            <a:r>
              <a:rPr lang="en-US" altLang="zh-CN" dirty="0" smtClean="0">
                <a:solidFill>
                  <a:srgbClr val="FF0000"/>
                </a:solidFill>
                <a:latin typeface="微软雅黑" panose="020B0503020204020204" pitchFamily="34" charset="-122"/>
                <a:ea typeface="微软雅黑" panose="020B0503020204020204" pitchFamily="34" charset="-122"/>
              </a:rPr>
              <a:t>RFCMTL</a:t>
            </a:r>
            <a:r>
              <a:rPr lang="zh-CN" altLang="en-US" dirty="0" smtClean="0">
                <a:solidFill>
                  <a:srgbClr val="FF0000"/>
                </a:solidFill>
                <a:latin typeface="微软雅黑" panose="020B0503020204020204" pitchFamily="34" charset="-122"/>
                <a:ea typeface="微软雅黑" panose="020B0503020204020204" pitchFamily="34" charset="-122"/>
              </a:rPr>
              <a:t>方法。</a:t>
            </a: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取</a:t>
            </a:r>
            <a:r>
              <a:rPr lang="en-US" altLang="zh-CN" dirty="0" smtClean="0">
                <a:solidFill>
                  <a:srgbClr val="FF0000"/>
                </a:solidFill>
                <a:latin typeface="微软雅黑" panose="020B0503020204020204" pitchFamily="34" charset="-122"/>
                <a:ea typeface="微软雅黑" panose="020B0503020204020204" pitchFamily="34" charset="-122"/>
              </a:rPr>
              <a:t>10</a:t>
            </a:r>
            <a:r>
              <a:rPr lang="zh-CN" altLang="en-US" dirty="0" smtClean="0">
                <a:solidFill>
                  <a:srgbClr val="FF0000"/>
                </a:solidFill>
                <a:latin typeface="微软雅黑" panose="020B0503020204020204" pitchFamily="34" charset="-122"/>
                <a:ea typeface="微软雅黑" panose="020B0503020204020204" pitchFamily="34" charset="-122"/>
              </a:rPr>
              <a:t>次重复随机实验平均</a:t>
            </a:r>
            <a:r>
              <a:rPr lang="en-US" altLang="zh-CN" dirty="0" smtClean="0">
                <a:solidFill>
                  <a:srgbClr val="FF0000"/>
                </a:solidFill>
                <a:latin typeface="微软雅黑" panose="020B0503020204020204" pitchFamily="34" charset="-122"/>
                <a:ea typeface="微软雅黑" panose="020B0503020204020204" pitchFamily="34" charset="-122"/>
              </a:rPr>
              <a:t>RMSE</a:t>
            </a:r>
            <a:r>
              <a:rPr lang="zh-CN" altLang="en-US" dirty="0" smtClean="0">
                <a:latin typeface="微软雅黑" panose="020B0503020204020204" pitchFamily="34" charset="-122"/>
                <a:ea typeface="微软雅黑" panose="020B0503020204020204" pitchFamily="34" charset="-122"/>
              </a:rPr>
              <a:t>作为结果，由</a:t>
            </a:r>
            <a:r>
              <a:rPr lang="zh-CN" altLang="en-US" dirty="0" smtClean="0">
                <a:solidFill>
                  <a:srgbClr val="FF0000"/>
                </a:solidFill>
                <a:latin typeface="微软雅黑" panose="020B0503020204020204" pitchFamily="34" charset="-122"/>
                <a:ea typeface="微软雅黑" panose="020B0503020204020204" pitchFamily="34" charset="-122"/>
              </a:rPr>
              <a:t>网格搜索</a:t>
            </a:r>
            <a:r>
              <a:rPr lang="zh-CN" altLang="en-US" dirty="0" smtClean="0">
                <a:latin typeface="微软雅黑" panose="020B0503020204020204" pitchFamily="34" charset="-122"/>
                <a:ea typeface="微软雅黑" panose="020B0503020204020204" pitchFamily="34" charset="-122"/>
              </a:rPr>
              <a:t>确定最优超参组合。</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9512" y="3645024"/>
            <a:ext cx="8842651" cy="2952328"/>
          </a:xfrm>
          <a:prstGeom prst="rect">
            <a:avLst/>
          </a:prstGeom>
        </p:spPr>
      </p:pic>
      <p:sp>
        <p:nvSpPr>
          <p:cNvPr id="11" name="矩形 10"/>
          <p:cNvSpPr/>
          <p:nvPr/>
        </p:nvSpPr>
        <p:spPr>
          <a:xfrm>
            <a:off x="173749" y="3161538"/>
            <a:ext cx="3280220"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仿真数据集实验结果：</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实验验证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3216" y="874458"/>
            <a:ext cx="4806815"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多任务学习标准数据集实验结果：</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547664" y="1628800"/>
            <a:ext cx="6156683" cy="393560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实验验证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31640" y="1628800"/>
            <a:ext cx="6202219" cy="3124081"/>
          </a:xfrm>
          <a:prstGeom prst="rect">
            <a:avLst/>
          </a:prstGeom>
        </p:spPr>
      </p:pic>
      <p:sp>
        <p:nvSpPr>
          <p:cNvPr id="9" name="矩形 8"/>
          <p:cNvSpPr/>
          <p:nvPr/>
        </p:nvSpPr>
        <p:spPr>
          <a:xfrm>
            <a:off x="53216" y="874458"/>
            <a:ext cx="4806815"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多任务学习标准数据集实验结果：</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467544" y="5229200"/>
            <a:ext cx="8190612" cy="707886"/>
          </a:xfrm>
          <a:prstGeom prst="rect">
            <a:avLst/>
          </a:prstGeom>
          <a:solidFill>
            <a:schemeClr val="bg1">
              <a:lumMod val="85000"/>
            </a:schemeClr>
          </a:solidFill>
        </p:spPr>
        <p:txBody>
          <a:bodyPr wrap="square">
            <a:spAutoFit/>
          </a:bodyPr>
          <a:lstStyle/>
          <a:p>
            <a:pPr marL="457200" indent="-457200">
              <a:buAutoNum type="arabicPeriod"/>
            </a:pP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仿真和标准实验数据集上均达到了</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最佳回归精度</a:t>
            </a:r>
            <a:endParaRPr lang="en-US" altLang="zh-CN" sz="20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AutoNum type="arabicPeriod"/>
            </a:pP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特征维度较高时带有特征选择功能的</a:t>
            </a:r>
            <a:r>
              <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RFCMTL</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明显具有更优性能。</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实验验证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3216" y="874458"/>
            <a:ext cx="5526896"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多任务学习仿真数据时间开销实验结果：</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547664" y="1455911"/>
            <a:ext cx="5720006" cy="3610053"/>
          </a:xfrm>
          <a:prstGeom prst="rect">
            <a:avLst/>
          </a:prstGeom>
        </p:spPr>
      </p:pic>
      <p:sp>
        <p:nvSpPr>
          <p:cNvPr id="12" name="矩形 11"/>
          <p:cNvSpPr/>
          <p:nvPr/>
        </p:nvSpPr>
        <p:spPr>
          <a:xfrm>
            <a:off x="611560" y="5321891"/>
            <a:ext cx="7920880" cy="707886"/>
          </a:xfrm>
          <a:prstGeom prst="rect">
            <a:avLst/>
          </a:prstGeom>
          <a:solidFill>
            <a:schemeClr val="bg1">
              <a:lumMod val="85000"/>
            </a:schemeClr>
          </a:solidFill>
        </p:spPr>
        <p:txBody>
          <a:bodyPr wrap="square">
            <a:spAutoFit/>
          </a:bodyPr>
          <a:lstStyle/>
          <a:p>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随着任务个数的增长，</a:t>
            </a:r>
            <a:r>
              <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RFCMTL</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的计算时间开销与任务数量</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近似成线性比例</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，很适合应用于</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大规模未知任务关系先验</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的多任务学习场景</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28789"/>
            <a:ext cx="6474515" cy="469464"/>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提纲</a:t>
            </a:r>
            <a:endParaRPr lang="zh-CN" altLang="en-US" sz="28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0967" y="1016160"/>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083465" y="1423825"/>
            <a:ext cx="6331665" cy="17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64505" y="997721"/>
            <a:ext cx="4387392"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研究背景及意义</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90967" y="1936133"/>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083465" y="2343798"/>
            <a:ext cx="6331665" cy="355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505" y="1935594"/>
            <a:ext cx="6201661"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鲁棒估计器的相关理论与分析</a:t>
            </a:r>
            <a:endParaRPr lang="en-US" altLang="zh-CN" dirty="0">
              <a:solidFill>
                <a:schemeClr val="bg2"/>
              </a:solidFill>
            </a:endParaRPr>
          </a:p>
        </p:txBody>
      </p:sp>
      <p:grpSp>
        <p:nvGrpSpPr>
          <p:cNvPr id="22" name="组合 21"/>
          <p:cNvGrpSpPr/>
          <p:nvPr/>
        </p:nvGrpSpPr>
        <p:grpSpPr>
          <a:xfrm>
            <a:off x="1390967" y="2856106"/>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083465" y="3263771"/>
            <a:ext cx="6331665" cy="516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4506" y="2791411"/>
            <a:ext cx="5770974" cy="461665"/>
          </a:xfrm>
          <a:prstGeom prst="rect">
            <a:avLst/>
          </a:prstGeom>
          <a:noFill/>
        </p:spPr>
        <p:txBody>
          <a:bodyPr wrap="square" rtlCol="0">
            <a:spAutoFit/>
          </a:bodyPr>
          <a:lstStyle/>
          <a:p>
            <a:pPr>
              <a:defRPr/>
            </a:pPr>
            <a:r>
              <a:rPr lang="zh-CN" altLang="en-US" sz="2400" dirty="0" smtClean="0">
                <a:solidFill>
                  <a:schemeClr val="bg2"/>
                </a:solidFill>
                <a:latin typeface="微软雅黑" panose="020B0503020204020204" pitchFamily="34" charset="-122"/>
                <a:ea typeface="微软雅黑" panose="020B0503020204020204" pitchFamily="34" charset="-122"/>
              </a:rPr>
              <a:t>基于鲁棒估计器的自适应多任务学习算法</a:t>
            </a:r>
            <a:endParaRPr lang="en-US" altLang="zh-CN" sz="2400" dirty="0">
              <a:solidFill>
                <a:schemeClr val="bg2"/>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388457" y="3651004"/>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28" idx="6"/>
          </p:cNvCxnSpPr>
          <p:nvPr/>
        </p:nvCxnSpPr>
        <p:spPr>
          <a:xfrm>
            <a:off x="2080955" y="4058669"/>
            <a:ext cx="633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2726" y="3667610"/>
            <a:ext cx="5762753"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t>基于多任务学习的刀具剩余寿命预测</a:t>
            </a:r>
            <a:endParaRPr lang="en-US" altLang="zh-CN" dirty="0"/>
          </a:p>
        </p:txBody>
      </p:sp>
      <p:grpSp>
        <p:nvGrpSpPr>
          <p:cNvPr id="32" name="组合 31"/>
          <p:cNvGrpSpPr/>
          <p:nvPr/>
        </p:nvGrpSpPr>
        <p:grpSpPr>
          <a:xfrm>
            <a:off x="1388457" y="4570977"/>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2145455" y="4968659"/>
            <a:ext cx="6163658" cy="998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10973" y="4552538"/>
            <a:ext cx="4387392" cy="461665"/>
          </a:xfrm>
          <a:prstGeom prst="rect">
            <a:avLst/>
          </a:prstGeom>
          <a:noFill/>
        </p:spPr>
        <p:txBody>
          <a:bodyPr wrap="square" rtlCol="0">
            <a:spAutoFit/>
          </a:bodyPr>
          <a:lstStyle/>
          <a:p>
            <a:r>
              <a:rPr lang="zh-CN" altLang="en-US" sz="2400" dirty="0">
                <a:solidFill>
                  <a:schemeClr val="bg2"/>
                </a:solidFill>
                <a:latin typeface="微软雅黑" panose="020B0503020204020204" pitchFamily="34" charset="-122"/>
                <a:ea typeface="微软雅黑" panose="020B0503020204020204" pitchFamily="34" charset="-122"/>
              </a:rPr>
              <a:t> 研究总结与展望</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预测失效时间的意义</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698107" y="4149080"/>
            <a:ext cx="3722594" cy="1874359"/>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精准预测刀具失效时间：</a:t>
            </a:r>
            <a:endPar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降低工件的坏品率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提高工业流程周转效率</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降低刀具采购成本</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82809" y="1177290"/>
            <a:ext cx="3085135" cy="2357795"/>
          </a:xfrm>
          <a:prstGeom prst="rect">
            <a:avLst/>
          </a:prstGeom>
        </p:spPr>
      </p:pic>
      <p:pic>
        <p:nvPicPr>
          <p:cNvPr id="5" name="图片 4"/>
          <p:cNvPicPr>
            <a:picLocks noChangeAspect="1"/>
          </p:cNvPicPr>
          <p:nvPr/>
        </p:nvPicPr>
        <p:blipFill>
          <a:blip r:embed="rId2"/>
          <a:stretch>
            <a:fillRect/>
          </a:stretch>
        </p:blipFill>
        <p:spPr>
          <a:xfrm>
            <a:off x="5087459" y="4146589"/>
            <a:ext cx="3064550" cy="2295408"/>
          </a:xfrm>
          <a:prstGeom prst="rect">
            <a:avLst/>
          </a:prstGeom>
        </p:spPr>
      </p:pic>
      <p:sp>
        <p:nvSpPr>
          <p:cNvPr id="17" name="矩形 16"/>
          <p:cNvSpPr/>
          <p:nvPr/>
        </p:nvSpPr>
        <p:spPr>
          <a:xfrm>
            <a:off x="1149397" y="849890"/>
            <a:ext cx="2774531" cy="338554"/>
          </a:xfrm>
          <a:prstGeom prst="rect">
            <a:avLst/>
          </a:prstGeom>
          <a:solidFill>
            <a:schemeClr val="bg1"/>
          </a:solidFill>
        </p:spPr>
        <p:txBody>
          <a:bodyPr wrap="square">
            <a:spAutoFit/>
          </a:bodyPr>
          <a:lstStyle/>
          <a:p>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刀具磨损初期的工件表面图</a:t>
            </a:r>
            <a:endParaRPr lang="zh-CN" altLang="en-US" sz="1600" dirty="0"/>
          </a:p>
        </p:txBody>
      </p:sp>
      <p:sp>
        <p:nvSpPr>
          <p:cNvPr id="19" name="矩形 18"/>
          <p:cNvSpPr/>
          <p:nvPr/>
        </p:nvSpPr>
        <p:spPr>
          <a:xfrm>
            <a:off x="5472585" y="6501572"/>
            <a:ext cx="2808312" cy="338554"/>
          </a:xfrm>
          <a:prstGeom prst="rect">
            <a:avLst/>
          </a:prstGeom>
          <a:solidFill>
            <a:schemeClr val="bg1"/>
          </a:solidFill>
        </p:spPr>
        <p:txBody>
          <a:bodyPr wrap="square">
            <a:spAutoFit/>
          </a:bodyPr>
          <a:lstStyle/>
          <a:p>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刀具磨损</a:t>
            </a:r>
            <a:r>
              <a:rPr lang="zh-CN" altLang="en-US" sz="1600" kern="0" smtClean="0">
                <a:latin typeface="微软雅黑" panose="020B0503020204020204" pitchFamily="34" charset="-122"/>
                <a:ea typeface="微软雅黑" panose="020B0503020204020204" pitchFamily="34" charset="-122"/>
                <a:cs typeface="Times New Roman" panose="02020603050405020304" pitchFamily="18" charset="0"/>
              </a:rPr>
              <a:t>后期的工件表面</a:t>
            </a:r>
            <a:endParaRPr lang="zh-CN" altLang="en-US" sz="1600" dirty="0"/>
          </a:p>
        </p:txBody>
      </p:sp>
      <p:sp>
        <p:nvSpPr>
          <p:cNvPr id="20" name="下箭头 19"/>
          <p:cNvSpPr/>
          <p:nvPr/>
        </p:nvSpPr>
        <p:spPr bwMode="auto">
          <a:xfrm rot="16200000">
            <a:off x="4293522" y="2128775"/>
            <a:ext cx="570591" cy="877730"/>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21" name="矩形 20"/>
          <p:cNvSpPr/>
          <p:nvPr/>
        </p:nvSpPr>
        <p:spPr>
          <a:xfrm>
            <a:off x="4007049" y="2033052"/>
            <a:ext cx="1037936" cy="338554"/>
          </a:xfrm>
          <a:prstGeom prst="rect">
            <a:avLst/>
          </a:prstGeom>
          <a:noFill/>
        </p:spPr>
        <p:txBody>
          <a:bodyPr wrap="square">
            <a:spAutoFit/>
          </a:bodyPr>
          <a:lstStyle/>
          <a:p>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铣刀磨损</a:t>
            </a:r>
            <a:endParaRPr lang="zh-CN" altLang="en-US" sz="1600" dirty="0"/>
          </a:p>
        </p:txBody>
      </p:sp>
      <p:sp>
        <p:nvSpPr>
          <p:cNvPr id="22" name="矩形 21"/>
          <p:cNvSpPr/>
          <p:nvPr/>
        </p:nvSpPr>
        <p:spPr>
          <a:xfrm>
            <a:off x="6824162" y="3605676"/>
            <a:ext cx="1564262" cy="338554"/>
          </a:xfrm>
          <a:prstGeom prst="rect">
            <a:avLst/>
          </a:prstGeom>
          <a:noFill/>
        </p:spPr>
        <p:txBody>
          <a:bodyPr wrap="square">
            <a:spAutoFit/>
          </a:bodyPr>
          <a:lstStyle/>
          <a:p>
            <a:r>
              <a:rPr lang="zh-CN" altLang="en-US" sz="1600" kern="0" smtClean="0">
                <a:latin typeface="微软雅黑" panose="020B0503020204020204" pitchFamily="34" charset="-122"/>
                <a:ea typeface="微软雅黑" panose="020B0503020204020204" pitchFamily="34" charset="-122"/>
                <a:cs typeface="Times New Roman" panose="02020603050405020304" pitchFamily="18" charset="0"/>
              </a:rPr>
              <a:t>工具摩擦变形</a:t>
            </a:r>
            <a:endParaRPr lang="zh-CN" altLang="en-US" sz="1600" dirty="0"/>
          </a:p>
        </p:txBody>
      </p:sp>
      <p:pic>
        <p:nvPicPr>
          <p:cNvPr id="9" name="图片 8"/>
          <p:cNvPicPr>
            <a:picLocks noChangeAspect="1"/>
          </p:cNvPicPr>
          <p:nvPr/>
        </p:nvPicPr>
        <p:blipFill>
          <a:blip r:embed="rId3"/>
          <a:stretch>
            <a:fillRect/>
          </a:stretch>
        </p:blipFill>
        <p:spPr>
          <a:xfrm>
            <a:off x="5087459" y="1177290"/>
            <a:ext cx="3008782" cy="2270263"/>
          </a:xfrm>
          <a:prstGeom prst="rect">
            <a:avLst/>
          </a:prstGeom>
        </p:spPr>
      </p:pic>
      <p:sp>
        <p:nvSpPr>
          <p:cNvPr id="31" name="矩形 30"/>
          <p:cNvSpPr/>
          <p:nvPr/>
        </p:nvSpPr>
        <p:spPr>
          <a:xfrm>
            <a:off x="5737028" y="849890"/>
            <a:ext cx="1642150" cy="338554"/>
          </a:xfrm>
          <a:prstGeom prst="rect">
            <a:avLst/>
          </a:prstGeom>
          <a:solidFill>
            <a:schemeClr val="bg1"/>
          </a:solidFill>
        </p:spPr>
        <p:txBody>
          <a:bodyPr wrap="square">
            <a:spAutoFit/>
          </a:bodyPr>
          <a:lstStyle/>
          <a:p>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铣刀刀尖磨损图</a:t>
            </a:r>
            <a:endParaRPr lang="zh-CN" altLang="en-US" sz="1600" dirty="0"/>
          </a:p>
        </p:txBody>
      </p:sp>
      <p:sp>
        <p:nvSpPr>
          <p:cNvPr id="33" name="下箭头 32"/>
          <p:cNvSpPr/>
          <p:nvPr/>
        </p:nvSpPr>
        <p:spPr bwMode="auto">
          <a:xfrm>
            <a:off x="6362727" y="3484676"/>
            <a:ext cx="514014" cy="602338"/>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8"/>
          <p:cNvSpPr txBox="1"/>
          <p:nvPr/>
        </p:nvSpPr>
        <p:spPr>
          <a:xfrm>
            <a:off x="1067540" y="1393119"/>
            <a:ext cx="7320884" cy="654727"/>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应用目标和现状</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1105848" y="1482865"/>
            <a:ext cx="7282576" cy="380480"/>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对多工况场景下的数控机床铣削刀具进行失效时间的精准预测</a:t>
            </a:r>
            <a:endParaRPr lang="en-US" altLang="zh-CN"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511796" y="2492896"/>
            <a:ext cx="1546499" cy="349702"/>
          </a:xfrm>
          <a:prstGeom prst="rect">
            <a:avLst/>
          </a:prstGeom>
          <a:noFill/>
          <a:ln w="31750">
            <a:noFill/>
            <a:prstDash val="dash"/>
          </a:ln>
        </p:spPr>
        <p:txBody>
          <a:bodyPr vert="horz" wrap="square" lIns="72000" tIns="72000" bIns="0" rtlCol="0">
            <a:spAutoFit/>
          </a:bodyPr>
          <a:lstStyle/>
          <a:p>
            <a:r>
              <a:rPr lang="zh-CN" altLang="en-US" dirty="0" smtClean="0">
                <a:latin typeface="微软雅黑" panose="020B0503020204020204" pitchFamily="34" charset="-122"/>
                <a:ea typeface="微软雅黑" panose="020B0503020204020204" pitchFamily="34" charset="-122"/>
              </a:rPr>
              <a:t>常见走刀路径</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59" name="表格 58"/>
          <p:cNvGraphicFramePr>
            <a:graphicFrameLocks noGrp="1"/>
          </p:cNvGraphicFramePr>
          <p:nvPr/>
        </p:nvGraphicFramePr>
        <p:xfrm>
          <a:off x="123418" y="4621214"/>
          <a:ext cx="8964487" cy="1965902"/>
        </p:xfrm>
        <a:graphic>
          <a:graphicData uri="http://schemas.openxmlformats.org/drawingml/2006/table">
            <a:tbl>
              <a:tblPr firstRow="1" bandRow="1">
                <a:tableStyleId>{F5AB1C69-6EDB-4FF4-983F-18BD219EF322}</a:tableStyleId>
              </a:tblPr>
              <a:tblGrid>
                <a:gridCol w="3800510"/>
                <a:gridCol w="5163977"/>
              </a:tblGrid>
              <a:tr h="408543">
                <a:tc>
                  <a:txBody>
                    <a:bodyPr/>
                    <a:lstStyle/>
                    <a:p>
                      <a:pPr algn="l"/>
                      <a:r>
                        <a:rPr lang="zh-CN" altLang="en-US" sz="1800" b="1"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基于</a:t>
                      </a:r>
                      <a:r>
                        <a:rPr lang="zh-CN" altLang="en-US" sz="1800" b="1"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物理模型</a:t>
                      </a:r>
                      <a:endParaRPr lang="zh-CN" altLang="en-US" sz="18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缺乏</a:t>
                      </a:r>
                      <a:r>
                        <a:rPr lang="zh-CN" altLang="en-US" b="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专家经验</a:t>
                      </a:r>
                      <a:r>
                        <a:rPr lang="zh-CN" altLang="en-US"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和高精密测量仪器的情况下，难以直接在</a:t>
                      </a:r>
                      <a:r>
                        <a:rPr lang="zh-CN" altLang="en-US" b="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复杂耦合的工业现场</a:t>
                      </a:r>
                      <a:r>
                        <a:rPr lang="zh-CN" altLang="en-US"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使用。</a:t>
                      </a:r>
                      <a:endParaRPr lang="zh-CN" altLang="en-US"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62911">
                <a:tc>
                  <a:txBody>
                    <a:bodyPr/>
                    <a:lstStyle/>
                    <a:p>
                      <a:pPr algn="l"/>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基于物理模型与数据驱动相结合</a:t>
                      </a:r>
                      <a:endParaRPr lang="zh-CN" altLang="en-US" sz="18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数据驱动物理模型的更新，受限于加工状态信号，受</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不同加工流程</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数据更新的时延</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影响</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62911">
                <a:tc>
                  <a:txBody>
                    <a:bodyPr/>
                    <a:lstStyle/>
                    <a:p>
                      <a:pPr algn="l"/>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基于单任务机器学习的数据驱动</a:t>
                      </a:r>
                      <a:endParaRPr lang="zh-CN" altLang="en-US" sz="18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多工况条件下</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预测主体的映射会随着工况变化，使用单任务方法会产生</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预测模型欠拟合</a:t>
                      </a:r>
                      <a:endParaRPr lang="en-US" altLang="zh-CN"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0" name="矩形 59"/>
          <p:cNvSpPr/>
          <p:nvPr/>
        </p:nvSpPr>
        <p:spPr>
          <a:xfrm>
            <a:off x="35496" y="3733490"/>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研究现状：</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矩形 61"/>
          <p:cNvSpPr/>
          <p:nvPr/>
        </p:nvSpPr>
        <p:spPr>
          <a:xfrm>
            <a:off x="1331640" y="4209911"/>
            <a:ext cx="1107996"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方法类型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矩形 62"/>
          <p:cNvSpPr/>
          <p:nvPr/>
        </p:nvSpPr>
        <p:spPr>
          <a:xfrm>
            <a:off x="5652120" y="4212612"/>
            <a:ext cx="646331" cy="369332"/>
          </a:xfrm>
          <a:prstGeom prst="rect">
            <a:avLst/>
          </a:prstGeom>
        </p:spPr>
        <p:txBody>
          <a:bodyPr wrap="none">
            <a:spAutoFit/>
          </a:bodyPr>
          <a:lstStyle/>
          <a:p>
            <a:r>
              <a:rPr lang="zh-CN" altLang="en-US" kern="0" dirty="0" smtClean="0">
                <a:latin typeface="微软雅黑" panose="020B0503020204020204" pitchFamily="34" charset="-122"/>
                <a:ea typeface="微软雅黑" panose="020B0503020204020204" pitchFamily="34" charset="-122"/>
                <a:cs typeface="Times New Roman" panose="02020603050405020304" pitchFamily="18" charset="0"/>
              </a:rPr>
              <a:t>不足</a:t>
            </a:r>
            <a:endParaRPr lang="zh-CN" altLang="en-US" dirty="0"/>
          </a:p>
        </p:txBody>
      </p:sp>
      <p:grpSp>
        <p:nvGrpSpPr>
          <p:cNvPr id="65" name="组 64"/>
          <p:cNvGrpSpPr/>
          <p:nvPr/>
        </p:nvGrpSpPr>
        <p:grpSpPr>
          <a:xfrm>
            <a:off x="611560" y="2564904"/>
            <a:ext cx="4968552" cy="936104"/>
            <a:chOff x="2411760" y="3500191"/>
            <a:chExt cx="4968552" cy="936104"/>
          </a:xfrm>
        </p:grpSpPr>
        <p:sp>
          <p:nvSpPr>
            <p:cNvPr id="66" name="矩形 59"/>
            <p:cNvSpPr>
              <a:spLocks noChangeArrowheads="1"/>
            </p:cNvSpPr>
            <p:nvPr/>
          </p:nvSpPr>
          <p:spPr bwMode="auto">
            <a:xfrm>
              <a:off x="2441045" y="3595680"/>
              <a:ext cx="2212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刀具进角</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矩形 59"/>
            <p:cNvSpPr>
              <a:spLocks noChangeArrowheads="1"/>
            </p:cNvSpPr>
            <p:nvPr/>
          </p:nvSpPr>
          <p:spPr bwMode="auto">
            <a:xfrm>
              <a:off x="3834564" y="3934571"/>
              <a:ext cx="2212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走刀路径</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矩形 59"/>
            <p:cNvSpPr>
              <a:spLocks noChangeArrowheads="1"/>
            </p:cNvSpPr>
            <p:nvPr/>
          </p:nvSpPr>
          <p:spPr bwMode="auto">
            <a:xfrm>
              <a:off x="2441044" y="3922947"/>
              <a:ext cx="2212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刀具进深</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矩形 59"/>
            <p:cNvSpPr>
              <a:spLocks noChangeArrowheads="1"/>
            </p:cNvSpPr>
            <p:nvPr/>
          </p:nvSpPr>
          <p:spPr bwMode="auto">
            <a:xfrm>
              <a:off x="5167903" y="3922947"/>
              <a:ext cx="2212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工件材料</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AutoShape 51"/>
            <p:cNvSpPr>
              <a:spLocks noChangeArrowheads="1"/>
            </p:cNvSpPr>
            <p:nvPr/>
          </p:nvSpPr>
          <p:spPr bwMode="auto">
            <a:xfrm>
              <a:off x="2411760" y="3500191"/>
              <a:ext cx="3930600" cy="936104"/>
            </a:xfrm>
            <a:prstGeom prst="roundRect">
              <a:avLst>
                <a:gd name="adj" fmla="val 10079"/>
              </a:avLst>
            </a:prstGeom>
            <a:noFill/>
            <a:ln w="19050">
              <a:solidFill>
                <a:srgbClr val="FF0000"/>
              </a:solidFill>
              <a:round/>
            </a:ln>
          </p:spPr>
          <p:txBody>
            <a:bodyPr wrap="square"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solidFill>
                  <a:srgbClr val="3333CC"/>
                </a:solidFill>
                <a:latin typeface="Times New Roman" panose="02020603050405020304" pitchFamily="18" charset="0"/>
                <a:ea typeface="微软雅黑" panose="020B0503020204020204" pitchFamily="34" charset="-122"/>
              </a:endParaRPr>
            </a:p>
          </p:txBody>
        </p:sp>
      </p:grpSp>
      <p:sp>
        <p:nvSpPr>
          <p:cNvPr id="71" name="矩形 59"/>
          <p:cNvSpPr>
            <a:spLocks noChangeArrowheads="1"/>
          </p:cNvSpPr>
          <p:nvPr/>
        </p:nvSpPr>
        <p:spPr bwMode="auto">
          <a:xfrm>
            <a:off x="2023874" y="2675520"/>
            <a:ext cx="2212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刀具结构</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矩形 59"/>
          <p:cNvSpPr>
            <a:spLocks noChangeArrowheads="1"/>
          </p:cNvSpPr>
          <p:nvPr/>
        </p:nvSpPr>
        <p:spPr bwMode="auto">
          <a:xfrm>
            <a:off x="3367703" y="2693537"/>
            <a:ext cx="2212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smtClean="0">
                <a:latin typeface="微软雅黑" panose="020B0503020204020204" pitchFamily="34" charset="-122"/>
                <a:ea typeface="微软雅黑" panose="020B0503020204020204" pitchFamily="34" charset="-122"/>
                <a:cs typeface="微软雅黑" panose="020B0503020204020204" pitchFamily="34" charset="-122"/>
              </a:rPr>
              <a:t>工件结构</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665" y="874475"/>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应用目标：</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圆角矩形 73"/>
          <p:cNvSpPr/>
          <p:nvPr/>
        </p:nvSpPr>
        <p:spPr bwMode="auto">
          <a:xfrm>
            <a:off x="1441951" y="1506933"/>
            <a:ext cx="1257841" cy="393642"/>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
        <p:nvSpPr>
          <p:cNvPr id="16" name="右箭头 15"/>
          <p:cNvSpPr/>
          <p:nvPr/>
        </p:nvSpPr>
        <p:spPr bwMode="auto">
          <a:xfrm rot="3233284">
            <a:off x="2187787" y="2106436"/>
            <a:ext cx="503699" cy="443010"/>
          </a:xfrm>
          <a:prstGeom prst="rightArrow">
            <a:avLst/>
          </a:prstGeom>
          <a:solidFill>
            <a:srgbClr val="FF0000"/>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75" name="右箭头 74"/>
          <p:cNvSpPr/>
          <p:nvPr/>
        </p:nvSpPr>
        <p:spPr bwMode="auto">
          <a:xfrm>
            <a:off x="4861811" y="2844184"/>
            <a:ext cx="1006333" cy="440800"/>
          </a:xfrm>
          <a:prstGeom prst="rightArrow">
            <a:avLst/>
          </a:prstGeom>
          <a:solidFill>
            <a:srgbClr val="FF0000"/>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pic>
        <p:nvPicPr>
          <p:cNvPr id="76" name="图片 75"/>
          <p:cNvPicPr>
            <a:picLocks noChangeAspect="1"/>
          </p:cNvPicPr>
          <p:nvPr/>
        </p:nvPicPr>
        <p:blipFill>
          <a:blip r:embed="rId1"/>
          <a:stretch>
            <a:fillRect/>
          </a:stretch>
        </p:blipFill>
        <p:spPr>
          <a:xfrm>
            <a:off x="6089435" y="2132856"/>
            <a:ext cx="2803045" cy="185709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33662" y="15706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研究挑战和解决方案</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33662" y="915040"/>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主要挑战：</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323528" y="1331579"/>
            <a:ext cx="8724076" cy="1323439"/>
          </a:xfrm>
          <a:prstGeom prst="rect">
            <a:avLst/>
          </a:prstGeom>
          <a:solidFill>
            <a:schemeClr val="bg1">
              <a:lumMod val="85000"/>
              <a:alpha val="0"/>
            </a:schemeClr>
          </a:solidFill>
        </p:spPr>
        <p:txBody>
          <a:bodyPr wrap="square">
            <a:spAutoFit/>
          </a:bodyPr>
          <a:lstStyle/>
          <a:p>
            <a:pPr marL="457200" indent="-457200">
              <a:buFont typeface="Wingdings" panose="05000000000000000000" pitchFamily="2" charset="2"/>
              <a:buChar char="Ø"/>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多工况预测难：</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多工况的刀具工作训练数据容易导致</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模型欠拟合</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，预测精度较低</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Wingdings" panose="05000000000000000000" pitchFamily="2" charset="2"/>
              <a:buChar char="Ø"/>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新刀具冷启动难：</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缺乏训练数据和标签数据</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，新刀具冷启动时较难预测失效时间</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331640" y="3125550"/>
            <a:ext cx="6228184" cy="3183770"/>
          </a:xfrm>
          <a:prstGeom prst="rect">
            <a:avLst/>
          </a:prstGeom>
        </p:spPr>
      </p:pic>
      <p:sp>
        <p:nvSpPr>
          <p:cNvPr id="32" name="矩形 31"/>
          <p:cNvSpPr/>
          <p:nvPr/>
        </p:nvSpPr>
        <p:spPr>
          <a:xfrm>
            <a:off x="33662" y="2679303"/>
            <a:ext cx="3354154"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剩余寿命预测系统架构：</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圆角矩形 34"/>
          <p:cNvSpPr/>
          <p:nvPr/>
        </p:nvSpPr>
        <p:spPr bwMode="auto">
          <a:xfrm>
            <a:off x="3387816" y="3386691"/>
            <a:ext cx="4280528" cy="2077055"/>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
        <p:nvSpPr>
          <p:cNvPr id="38" name="矩形 37"/>
          <p:cNvSpPr/>
          <p:nvPr/>
        </p:nvSpPr>
        <p:spPr>
          <a:xfrm>
            <a:off x="6372201" y="6010753"/>
            <a:ext cx="2848174" cy="369332"/>
          </a:xfrm>
          <a:prstGeom prst="rect">
            <a:avLst/>
          </a:prstGeom>
        </p:spPr>
        <p:txBody>
          <a:bodyPr wrap="square">
            <a:spAutoFit/>
          </a:bodyPr>
          <a:lstStyle/>
          <a:p>
            <a:r>
              <a:rPr lang="zh-CN" altLang="en-US" b="1" smtClean="0">
                <a:solidFill>
                  <a:srgbClr val="FF0000"/>
                </a:solidFill>
                <a:ea typeface="微软雅黑" panose="020B0503020204020204" pitchFamily="34" charset="-122"/>
                <a:cs typeface="微软雅黑" panose="020B0503020204020204" pitchFamily="34" charset="-122"/>
              </a:rPr>
              <a:t>本研究主要</a:t>
            </a:r>
            <a:r>
              <a:rPr lang="zh-CN" altLang="en-US" b="1" dirty="0" smtClean="0">
                <a:solidFill>
                  <a:srgbClr val="FF0000"/>
                </a:solidFill>
                <a:ea typeface="微软雅黑" panose="020B0503020204020204" pitchFamily="34" charset="-122"/>
                <a:cs typeface="微软雅黑" panose="020B0503020204020204" pitchFamily="34" charset="-122"/>
              </a:rPr>
              <a:t>关注算法部分</a:t>
            </a:r>
            <a:endParaRPr lang="zh-CN" altLang="en-US" dirty="0">
              <a:solidFill>
                <a:srgbClr val="FF0000"/>
              </a:solidFill>
            </a:endParaRPr>
          </a:p>
        </p:txBody>
      </p:sp>
      <p:cxnSp>
        <p:nvCxnSpPr>
          <p:cNvPr id="7" name="直线连接符 6"/>
          <p:cNvCxnSpPr>
            <a:endCxn id="38" idx="0"/>
          </p:cNvCxnSpPr>
          <p:nvPr/>
        </p:nvCxnSpPr>
        <p:spPr bwMode="auto">
          <a:xfrm>
            <a:off x="7351016" y="5463746"/>
            <a:ext cx="445272" cy="547007"/>
          </a:xfrm>
          <a:prstGeom prst="line">
            <a:avLst/>
          </a:prstGeom>
          <a:solidFill>
            <a:srgbClr val="DDDDDD"/>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smtClean="0">
                <a:latin typeface="微软雅黑" panose="020B0503020204020204" pitchFamily="34" charset="-122"/>
                <a:ea typeface="微软雅黑" panose="020B0503020204020204" pitchFamily="34" charset="-122"/>
                <a:cs typeface="微软雅黑" panose="020B0503020204020204" pitchFamily="34" charset="-122"/>
              </a:rPr>
              <a:t>研究挑战和解决方案</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nvSpPr>
        <p:spPr>
          <a:xfrm>
            <a:off x="35496" y="3471391"/>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目标值设计：</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矩形 31"/>
          <p:cNvSpPr/>
          <p:nvPr/>
        </p:nvSpPr>
        <p:spPr>
          <a:xfrm>
            <a:off x="0" y="877615"/>
            <a:ext cx="9211236" cy="2492990"/>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解决方案：</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数据处理：</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对原始信号进行</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异常处理、降噪</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等，得到较为完整的有用信号</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状态提取：</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提取出信号中</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有用特征</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，并进行多轮特征筛选</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ct val="20000"/>
              </a:spcBef>
              <a:spcAft>
                <a:spcPts val="0"/>
              </a:spcAft>
              <a:buClr>
                <a:srgbClr val="C00000"/>
              </a:buClr>
              <a:buSzPct val="100000"/>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寿命预测：</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识别</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刀具所处工况</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，使用基于鲁棒估计器的自适应</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多任务学习</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方法，该方法可</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相似</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工况的共享信息</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提高剩余</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寿命</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预测的回归精度</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p:cNvSpPr/>
          <p:nvPr/>
        </p:nvSpPr>
        <p:spPr>
          <a:xfrm>
            <a:off x="429378" y="4075931"/>
            <a:ext cx="8352479" cy="400110"/>
          </a:xfrm>
          <a:prstGeom prst="rect">
            <a:avLst/>
          </a:prstGeom>
          <a:solidFill>
            <a:schemeClr val="bg1">
              <a:lumMod val="85000"/>
              <a:alpha val="34000"/>
            </a:schemeClr>
          </a:solidFill>
        </p:spPr>
        <p:txBody>
          <a:bodyPr wrap="square">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直接预测剩余寿命值</a:t>
            </a:r>
            <a:r>
              <a:rPr lang="en-US" altLang="zh-CN"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(RUL)</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的思路不适合用于</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多变工况和多种刀具</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的场景</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699792" y="5454115"/>
            <a:ext cx="3292582" cy="914088"/>
          </a:xfrm>
          <a:prstGeom prst="rect">
            <a:avLst/>
          </a:prstGeom>
        </p:spPr>
      </p:pic>
      <p:sp>
        <p:nvSpPr>
          <p:cNvPr id="37" name="下箭头 36"/>
          <p:cNvSpPr/>
          <p:nvPr/>
        </p:nvSpPr>
        <p:spPr bwMode="auto">
          <a:xfrm>
            <a:off x="4029022" y="4684529"/>
            <a:ext cx="634122" cy="769586"/>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38" name="矩形 37"/>
          <p:cNvSpPr/>
          <p:nvPr/>
        </p:nvSpPr>
        <p:spPr>
          <a:xfrm>
            <a:off x="4618692" y="4832555"/>
            <a:ext cx="2848174" cy="369332"/>
          </a:xfrm>
          <a:prstGeom prst="rect">
            <a:avLst/>
          </a:prstGeom>
        </p:spPr>
        <p:txBody>
          <a:bodyPr wrap="square">
            <a:spAutoFit/>
          </a:bodyPr>
          <a:lstStyle/>
          <a:p>
            <a:r>
              <a:rPr lang="zh-CN" altLang="en-US" b="1" dirty="0" smtClean="0">
                <a:ea typeface="微软雅黑" panose="020B0503020204020204" pitchFamily="34" charset="-122"/>
                <a:cs typeface="微软雅黑" panose="020B0503020204020204" pitchFamily="34" charset="-122"/>
              </a:rPr>
              <a:t>引入剩余寿命率</a:t>
            </a:r>
            <a:r>
              <a:rPr lang="en-US" altLang="zh-CN" b="1" dirty="0" smtClean="0">
                <a:ea typeface="微软雅黑" panose="020B0503020204020204" pitchFamily="34" charset="-122"/>
                <a:cs typeface="微软雅黑" panose="020B0503020204020204" pitchFamily="34" charset="-122"/>
              </a:rPr>
              <a:t>(RULR)</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28789"/>
            <a:ext cx="6474515" cy="469464"/>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提纲</a:t>
            </a:r>
            <a:endParaRPr lang="zh-CN" altLang="en-US" sz="28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0967" y="1016160"/>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083465" y="1423825"/>
            <a:ext cx="6331665" cy="17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64505" y="997721"/>
            <a:ext cx="4387392"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研究背景及意义</a:t>
            </a:r>
            <a:endParaRPr lang="zh-CN" altLang="en-US" sz="24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90967" y="1936133"/>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083465" y="2343798"/>
            <a:ext cx="6331665" cy="355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505" y="1935594"/>
            <a:ext cx="6201661"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鲁棒估计器的相关理论与分析</a:t>
            </a:r>
            <a:endParaRPr lang="en-US" altLang="zh-CN" dirty="0">
              <a:solidFill>
                <a:schemeClr val="bg2"/>
              </a:solidFill>
            </a:endParaRPr>
          </a:p>
        </p:txBody>
      </p:sp>
      <p:grpSp>
        <p:nvGrpSpPr>
          <p:cNvPr id="22" name="组合 21"/>
          <p:cNvGrpSpPr/>
          <p:nvPr/>
        </p:nvGrpSpPr>
        <p:grpSpPr>
          <a:xfrm>
            <a:off x="1390967" y="2856106"/>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083465" y="3263771"/>
            <a:ext cx="6331665" cy="516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4506" y="2791411"/>
            <a:ext cx="5770974" cy="461665"/>
          </a:xfrm>
          <a:prstGeom prst="rect">
            <a:avLst/>
          </a:prstGeom>
          <a:noFill/>
        </p:spPr>
        <p:txBody>
          <a:bodyPr wrap="square" rtlCol="0">
            <a:spAutoFit/>
          </a:bodyPr>
          <a:lstStyle/>
          <a:p>
            <a:pPr>
              <a:defRPr/>
            </a:pPr>
            <a:r>
              <a:rPr lang="zh-CN" altLang="en-US" sz="2400" dirty="0" smtClean="0">
                <a:solidFill>
                  <a:schemeClr val="bg2"/>
                </a:solidFill>
                <a:latin typeface="微软雅黑" panose="020B0503020204020204" pitchFamily="34" charset="-122"/>
                <a:ea typeface="微软雅黑" panose="020B0503020204020204" pitchFamily="34" charset="-122"/>
              </a:rPr>
              <a:t>基于鲁棒估计器的自适应多任务学习算法</a:t>
            </a:r>
            <a:endParaRPr lang="en-US" altLang="zh-CN" sz="2400" dirty="0">
              <a:solidFill>
                <a:schemeClr val="bg2"/>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388457" y="3651004"/>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28" idx="6"/>
          </p:cNvCxnSpPr>
          <p:nvPr/>
        </p:nvCxnSpPr>
        <p:spPr>
          <a:xfrm>
            <a:off x="2080955" y="4058669"/>
            <a:ext cx="633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2726" y="3667610"/>
            <a:ext cx="5762753"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基于多任务学习的刀具剩余寿命预测</a:t>
            </a:r>
            <a:endParaRPr lang="en-US" altLang="zh-CN" dirty="0">
              <a:solidFill>
                <a:schemeClr val="bg2"/>
              </a:solidFill>
            </a:endParaRPr>
          </a:p>
        </p:txBody>
      </p:sp>
      <p:grpSp>
        <p:nvGrpSpPr>
          <p:cNvPr id="32" name="组合 31"/>
          <p:cNvGrpSpPr/>
          <p:nvPr/>
        </p:nvGrpSpPr>
        <p:grpSpPr>
          <a:xfrm>
            <a:off x="1388457" y="4570977"/>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2145455" y="4968659"/>
            <a:ext cx="6163658" cy="998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10973" y="4552538"/>
            <a:ext cx="4387392" cy="461665"/>
          </a:xfrm>
          <a:prstGeom prst="rect">
            <a:avLst/>
          </a:prstGeom>
          <a:noFill/>
        </p:spPr>
        <p:txBody>
          <a:bodyPr wrap="square" rtlCol="0">
            <a:spAutoFit/>
          </a:bodyPr>
          <a:lstStyle/>
          <a:p>
            <a:r>
              <a:rPr lang="zh-CN" altLang="en-US" sz="2400" dirty="0">
                <a:solidFill>
                  <a:schemeClr val="bg2"/>
                </a:solidFill>
                <a:latin typeface="微软雅黑" panose="020B0503020204020204" pitchFamily="34" charset="-122"/>
                <a:ea typeface="微软雅黑" panose="020B0503020204020204" pitchFamily="34" charset="-122"/>
              </a:rPr>
              <a:t> 研究总结与展望</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算法流程</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83768" y="912766"/>
            <a:ext cx="4176735" cy="552212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数据预处理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179512" y="980728"/>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数据来源：</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15616" y="1462716"/>
            <a:ext cx="7020272" cy="1691694"/>
          </a:xfrm>
          <a:prstGeom prst="rect">
            <a:avLst/>
          </a:prstGeom>
        </p:spPr>
      </p:pic>
      <p:sp>
        <p:nvSpPr>
          <p:cNvPr id="26" name="TextBox 28"/>
          <p:cNvSpPr txBox="1"/>
          <p:nvPr/>
        </p:nvSpPr>
        <p:spPr>
          <a:xfrm>
            <a:off x="1157447" y="3212976"/>
            <a:ext cx="6826256" cy="785125"/>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27" name="文本框 26"/>
          <p:cNvSpPr txBox="1"/>
          <p:nvPr/>
        </p:nvSpPr>
        <p:spPr>
          <a:xfrm>
            <a:off x="1349369" y="3245905"/>
            <a:ext cx="6442412" cy="688256"/>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真实</a:t>
            </a:r>
            <a:r>
              <a:rPr lang="zh-CN" altLang="en-US" sz="2000" smtClean="0">
                <a:latin typeface="微软雅黑" panose="020B0503020204020204" pitchFamily="34" charset="-122"/>
                <a:ea typeface="微软雅黑" panose="020B0503020204020204" pitchFamily="34" charset="-122"/>
              </a:rPr>
              <a:t>刀具加工全生命周期数据，主要采用其主轴</a:t>
            </a:r>
            <a:r>
              <a:rPr lang="zh-CN" altLang="en-US" sz="2000" dirty="0" smtClean="0">
                <a:latin typeface="微软雅黑" panose="020B0503020204020204" pitchFamily="34" charset="-122"/>
                <a:ea typeface="微软雅黑" panose="020B0503020204020204" pitchFamily="34" charset="-122"/>
              </a:rPr>
              <a:t>端面的</a:t>
            </a:r>
            <a:r>
              <a:rPr lang="zh-CN" altLang="en-US" sz="2000" dirty="0" smtClean="0">
                <a:solidFill>
                  <a:srgbClr val="FF0000"/>
                </a:solidFill>
                <a:latin typeface="微软雅黑" panose="020B0503020204020204" pitchFamily="34" charset="-122"/>
                <a:ea typeface="微软雅黑" panose="020B0503020204020204" pitchFamily="34" charset="-122"/>
              </a:rPr>
              <a:t>振动传感器信号</a:t>
            </a:r>
            <a:r>
              <a:rPr lang="zh-CN" altLang="en-US" sz="2000" dirty="0" smtClean="0">
                <a:latin typeface="微软雅黑" panose="020B0503020204020204" pitchFamily="34" charset="-122"/>
                <a:ea typeface="微软雅黑" panose="020B0503020204020204" pitchFamily="34" charset="-122"/>
              </a:rPr>
              <a:t>和</a:t>
            </a:r>
            <a:r>
              <a:rPr lang="zh-CN" altLang="en-US" sz="2000" dirty="0" smtClean="0">
                <a:solidFill>
                  <a:srgbClr val="FF0000"/>
                </a:solidFill>
                <a:latin typeface="微软雅黑" panose="020B0503020204020204" pitchFamily="34" charset="-122"/>
                <a:ea typeface="微软雅黑" panose="020B0503020204020204" pitchFamily="34" charset="-122"/>
              </a:rPr>
              <a:t>刀具控制器信号</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8" name="矩形 27"/>
          <p:cNvSpPr/>
          <p:nvPr/>
        </p:nvSpPr>
        <p:spPr>
          <a:xfrm>
            <a:off x="179512" y="4005064"/>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数据统计：</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90254" y="4450419"/>
            <a:ext cx="8572822" cy="1498861"/>
          </a:xfrm>
          <a:prstGeom prst="rect">
            <a:avLst/>
          </a:prstGeom>
        </p:spPr>
      </p:pic>
      <p:sp>
        <p:nvSpPr>
          <p:cNvPr id="31" name="矩形 30"/>
          <p:cNvSpPr/>
          <p:nvPr/>
        </p:nvSpPr>
        <p:spPr>
          <a:xfrm>
            <a:off x="539552" y="5984785"/>
            <a:ext cx="8604448" cy="800219"/>
          </a:xfrm>
          <a:prstGeom prst="rect">
            <a:avLst/>
          </a:prstGeom>
          <a:solidFill>
            <a:schemeClr val="bg1"/>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存在异常值、缺失值</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时域幅值存在先升后降的趋势性变化，工作状态不定</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数据预处理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Box 28"/>
          <p:cNvSpPr txBox="1"/>
          <p:nvPr/>
        </p:nvSpPr>
        <p:spPr>
          <a:xfrm>
            <a:off x="1043608" y="903863"/>
            <a:ext cx="6826256" cy="785125"/>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27" name="文本框 26"/>
          <p:cNvSpPr txBox="1"/>
          <p:nvPr/>
        </p:nvSpPr>
        <p:spPr>
          <a:xfrm>
            <a:off x="1235530" y="908720"/>
            <a:ext cx="6442412" cy="688256"/>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对比时域数据和</a:t>
            </a:r>
            <a:r>
              <a:rPr lang="en-US" altLang="zh-CN" sz="2000" dirty="0" smtClean="0">
                <a:latin typeface="微软雅黑" panose="020B0503020204020204" pitchFamily="34" charset="-122"/>
                <a:ea typeface="微软雅黑" panose="020B0503020204020204" pitchFamily="34" charset="-122"/>
              </a:rPr>
              <a:t>PLC</a:t>
            </a:r>
            <a:r>
              <a:rPr lang="zh-CN" altLang="en-US" sz="2000" dirty="0" smtClean="0">
                <a:latin typeface="微软雅黑" panose="020B0503020204020204" pitchFamily="34" charset="-122"/>
                <a:ea typeface="微软雅黑" panose="020B0503020204020204" pitchFamily="34" charset="-122"/>
              </a:rPr>
              <a:t>走刀路径，发现存在</a:t>
            </a:r>
            <a:r>
              <a:rPr lang="zh-CN" altLang="en-US" sz="2000" dirty="0" smtClean="0">
                <a:solidFill>
                  <a:srgbClr val="FF0000"/>
                </a:solidFill>
                <a:latin typeface="微软雅黑" panose="020B0503020204020204" pitchFamily="34" charset="-122"/>
                <a:ea typeface="微软雅黑" panose="020B0503020204020204" pitchFamily="34" charset="-122"/>
              </a:rPr>
              <a:t>两种停机状态</a:t>
            </a:r>
            <a:r>
              <a:rPr lang="zh-CN" altLang="en-US" sz="2000" dirty="0" smtClean="0">
                <a:latin typeface="微软雅黑" panose="020B0503020204020204" pitchFamily="34" charset="-122"/>
                <a:ea typeface="微软雅黑" panose="020B0503020204020204" pitchFamily="34" charset="-122"/>
              </a:rPr>
              <a:t>，应对其进行剔除</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71600" y="2492896"/>
            <a:ext cx="7128792" cy="3626930"/>
          </a:xfrm>
          <a:prstGeom prst="rect">
            <a:avLst/>
          </a:prstGeom>
        </p:spPr>
      </p:pic>
      <p:sp>
        <p:nvSpPr>
          <p:cNvPr id="12" name="矩形 11"/>
          <p:cNvSpPr/>
          <p:nvPr/>
        </p:nvSpPr>
        <p:spPr>
          <a:xfrm>
            <a:off x="323528" y="1992414"/>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整机停机状态：</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bwMode="auto">
          <a:xfrm>
            <a:off x="1691680" y="3175236"/>
            <a:ext cx="720080" cy="393642"/>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数据预处理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323528" y="1052736"/>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刀具停机状态：</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23528" y="1543499"/>
            <a:ext cx="8460432" cy="4398565"/>
          </a:xfrm>
          <a:prstGeom prst="rect">
            <a:avLst/>
          </a:prstGeom>
        </p:spPr>
      </p:pic>
      <p:sp>
        <p:nvSpPr>
          <p:cNvPr id="5" name="圆角矩形 4"/>
          <p:cNvSpPr/>
          <p:nvPr/>
        </p:nvSpPr>
        <p:spPr bwMode="auto">
          <a:xfrm>
            <a:off x="827585" y="2420888"/>
            <a:ext cx="1008111" cy="504056"/>
          </a:xfrm>
          <a:prstGeom prst="roundRect">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数据预处理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179512" y="2450406"/>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小波降噪：</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Box 28"/>
          <p:cNvSpPr txBox="1"/>
          <p:nvPr/>
        </p:nvSpPr>
        <p:spPr>
          <a:xfrm>
            <a:off x="467544" y="1052736"/>
            <a:ext cx="8424936" cy="1296144"/>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7" name="矩形 6"/>
          <p:cNvSpPr/>
          <p:nvPr/>
        </p:nvSpPr>
        <p:spPr>
          <a:xfrm>
            <a:off x="611560" y="1154262"/>
            <a:ext cx="8136904" cy="1077218"/>
          </a:xfrm>
          <a:prstGeom prst="rect">
            <a:avLst/>
          </a:prstGeom>
          <a:solidFill>
            <a:schemeClr val="bg1">
              <a:alpha val="0"/>
            </a:schemeClr>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刀具</a:t>
            </a:r>
            <a:r>
              <a:rPr lang="zh-CN" altLang="en-US" dirty="0">
                <a:latin typeface="微软雅黑" panose="020B0503020204020204" pitchFamily="34" charset="-122"/>
                <a:ea typeface="微软雅黑" panose="020B0503020204020204" pitchFamily="34" charset="-122"/>
              </a:rPr>
              <a:t>工作</a:t>
            </a:r>
            <a:r>
              <a:rPr lang="zh-CN" altLang="en-US" dirty="0" smtClean="0">
                <a:latin typeface="微软雅黑" panose="020B0503020204020204" pitchFamily="34" charset="-122"/>
                <a:ea typeface="微软雅黑" panose="020B0503020204020204" pitchFamily="34" charset="-122"/>
              </a:rPr>
              <a:t>时会产生主轴</a:t>
            </a:r>
            <a:r>
              <a:rPr lang="zh-CN" altLang="en-US" dirty="0">
                <a:latin typeface="微软雅黑" panose="020B0503020204020204" pitchFamily="34" charset="-122"/>
                <a:ea typeface="微软雅黑" panose="020B0503020204020204" pitchFamily="34" charset="-122"/>
              </a:rPr>
              <a:t>传动噪声、切削液冲击噪声、碎屑和表面摩擦</a:t>
            </a:r>
            <a:r>
              <a:rPr lang="zh-CN" altLang="en-US" dirty="0" smtClean="0">
                <a:latin typeface="微软雅黑" panose="020B0503020204020204" pitchFamily="34" charset="-122"/>
                <a:ea typeface="微软雅黑" panose="020B0503020204020204" pitchFamily="34" charset="-122"/>
              </a:rPr>
              <a:t>噪声</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振动传感器信号为非平稳信号，小波降噪可以保护原有非平稳尖峰信号，保留原有信号中的信息</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43608" y="2924850"/>
            <a:ext cx="7020272" cy="3642713"/>
          </a:xfrm>
          <a:prstGeom prst="rect">
            <a:avLst/>
          </a:prstGeom>
        </p:spPr>
      </p:pic>
      <p:sp>
        <p:nvSpPr>
          <p:cNvPr id="4" name="文本框 3"/>
          <p:cNvSpPr txBox="1"/>
          <p:nvPr/>
        </p:nvSpPr>
        <p:spPr>
          <a:xfrm>
            <a:off x="8063881" y="6237312"/>
            <a:ext cx="1080119" cy="620688"/>
          </a:xfrm>
          <a:prstGeom prst="rect">
            <a:avLst/>
          </a:prstGeom>
          <a:solidFill>
            <a:schemeClr val="bg1"/>
          </a:solidFill>
        </p:spPr>
        <p:txBody>
          <a:bodyPr wrap="square" rtlCol="0">
            <a:spAutoFit/>
          </a:bodyPr>
          <a:lstStyle/>
          <a:p>
            <a:endParaRPr kumimoji="1"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数据预处理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1832382"/>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en-US" altLang="zh-CN"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阶本征模态函数：</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063881" y="6237312"/>
            <a:ext cx="1080119" cy="620688"/>
          </a:xfrm>
          <a:prstGeom prst="rect">
            <a:avLst/>
          </a:prstGeom>
          <a:solidFill>
            <a:schemeClr val="bg1"/>
          </a:solidFill>
        </p:spPr>
        <p:txBody>
          <a:bodyPr wrap="square" rtlCol="0">
            <a:spAutoFit/>
          </a:bodyPr>
          <a:lstStyle/>
          <a:p>
            <a:endParaRPr kumimoji="1" lang="zh-CN" altLang="en-US"/>
          </a:p>
        </p:txBody>
      </p:sp>
      <p:sp>
        <p:nvSpPr>
          <p:cNvPr id="8" name="TextBox 28"/>
          <p:cNvSpPr txBox="1"/>
          <p:nvPr/>
        </p:nvSpPr>
        <p:spPr>
          <a:xfrm>
            <a:off x="1043608" y="908720"/>
            <a:ext cx="6826256" cy="785125"/>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9" name="文本框 8"/>
          <p:cNvSpPr txBox="1"/>
          <p:nvPr/>
        </p:nvSpPr>
        <p:spPr>
          <a:xfrm>
            <a:off x="1235530" y="913577"/>
            <a:ext cx="6442412" cy="688256"/>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使用</a:t>
            </a:r>
            <a:r>
              <a:rPr lang="zh-CN" altLang="en-US" sz="2000" dirty="0" smtClean="0">
                <a:solidFill>
                  <a:srgbClr val="FF0000"/>
                </a:solidFill>
                <a:latin typeface="微软雅黑" panose="020B0503020204020204" pitchFamily="34" charset="-122"/>
                <a:ea typeface="微软雅黑" panose="020B0503020204020204" pitchFamily="34" charset="-122"/>
              </a:rPr>
              <a:t>经验模态分解</a:t>
            </a:r>
            <a:r>
              <a:rPr lang="zh-CN" altLang="en-US" sz="2000" dirty="0" smtClean="0">
                <a:latin typeface="微软雅黑" panose="020B0503020204020204" pitchFamily="34" charset="-122"/>
                <a:ea typeface="微软雅黑" panose="020B0503020204020204" pitchFamily="34" charset="-122"/>
              </a:rPr>
              <a:t>来挖掘原始非平稳信号在</a:t>
            </a:r>
            <a:r>
              <a:rPr lang="zh-CN" altLang="en-US" sz="2000" dirty="0" smtClean="0">
                <a:solidFill>
                  <a:srgbClr val="FF0000"/>
                </a:solidFill>
                <a:latin typeface="微软雅黑" panose="020B0503020204020204" pitchFamily="34" charset="-122"/>
                <a:ea typeface="微软雅黑" panose="020B0503020204020204" pitchFamily="34" charset="-122"/>
              </a:rPr>
              <a:t>不同时间尺度</a:t>
            </a:r>
            <a:r>
              <a:rPr lang="zh-CN" altLang="en-US" sz="2000" dirty="0" smtClean="0">
                <a:latin typeface="微软雅黑" panose="020B0503020204020204" pitchFamily="34" charset="-122"/>
                <a:ea typeface="微软雅黑" panose="020B0503020204020204" pitchFamily="34" charset="-122"/>
              </a:rPr>
              <a:t>下的局部特征信息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71599" y="2294047"/>
            <a:ext cx="7092281" cy="450846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8"/>
          <p:cNvSpPr txBox="1"/>
          <p:nvPr/>
        </p:nvSpPr>
        <p:spPr>
          <a:xfrm>
            <a:off x="1237625" y="963177"/>
            <a:ext cx="6826256" cy="785125"/>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特征提取</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063881" y="6237312"/>
            <a:ext cx="1080119" cy="620688"/>
          </a:xfrm>
          <a:prstGeom prst="rect">
            <a:avLst/>
          </a:prstGeom>
          <a:solidFill>
            <a:schemeClr val="bg1"/>
          </a:solidFill>
        </p:spPr>
        <p:txBody>
          <a:bodyPr wrap="square" rtlCol="0">
            <a:spAutoFit/>
          </a:bodyPr>
          <a:lstStyle/>
          <a:p>
            <a:endParaRPr kumimoji="1" lang="zh-CN" altLang="en-US"/>
          </a:p>
        </p:txBody>
      </p:sp>
      <p:pic>
        <p:nvPicPr>
          <p:cNvPr id="2" name="图片 1"/>
          <p:cNvPicPr>
            <a:picLocks noChangeAspect="1"/>
          </p:cNvPicPr>
          <p:nvPr/>
        </p:nvPicPr>
        <p:blipFill>
          <a:blip r:embed="rId1"/>
          <a:stretch>
            <a:fillRect/>
          </a:stretch>
        </p:blipFill>
        <p:spPr>
          <a:xfrm>
            <a:off x="179512" y="2420888"/>
            <a:ext cx="8676218" cy="4414471"/>
          </a:xfrm>
          <a:prstGeom prst="rect">
            <a:avLst/>
          </a:prstGeom>
        </p:spPr>
      </p:pic>
      <p:sp>
        <p:nvSpPr>
          <p:cNvPr id="13" name="文本框 12"/>
          <p:cNvSpPr txBox="1"/>
          <p:nvPr/>
        </p:nvSpPr>
        <p:spPr>
          <a:xfrm>
            <a:off x="1429547" y="1011611"/>
            <a:ext cx="6442412" cy="688256"/>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提取刀具</a:t>
            </a:r>
            <a:r>
              <a:rPr lang="zh-CN" altLang="en-US" sz="2000" dirty="0" smtClean="0">
                <a:solidFill>
                  <a:srgbClr val="FF0000"/>
                </a:solidFill>
                <a:latin typeface="微软雅黑" panose="020B0503020204020204" pitchFamily="34" charset="-122"/>
                <a:ea typeface="微软雅黑" panose="020B0503020204020204" pitchFamily="34" charset="-122"/>
              </a:rPr>
              <a:t>时域、频域和时频域</a:t>
            </a:r>
            <a:r>
              <a:rPr lang="zh-CN" altLang="en-US" sz="2000" dirty="0" smtClean="0">
                <a:latin typeface="微软雅黑" panose="020B0503020204020204" pitchFamily="34" charset="-122"/>
                <a:ea typeface="微软雅黑" panose="020B0503020204020204" pitchFamily="34" charset="-122"/>
              </a:rPr>
              <a:t>特征，有助于挖掘刀具敏感特征信息，</a:t>
            </a:r>
            <a:r>
              <a:rPr lang="zh-CN" altLang="en-US" sz="2000" dirty="0" smtClean="0">
                <a:solidFill>
                  <a:srgbClr val="FF0000"/>
                </a:solidFill>
                <a:latin typeface="微软雅黑" panose="020B0503020204020204" pitchFamily="34" charset="-122"/>
                <a:ea typeface="微软雅黑" panose="020B0503020204020204" pitchFamily="34" charset="-122"/>
              </a:rPr>
              <a:t>降低预测模型过拟合风险</a:t>
            </a:r>
            <a:r>
              <a:rPr lang="zh-CN" altLang="en-US" sz="2000" dirty="0" smtClean="0">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0" y="1924291"/>
            <a:ext cx="294987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特征生成流程：</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特征提取</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136268" y="6237312"/>
            <a:ext cx="2007732" cy="620688"/>
          </a:xfrm>
          <a:prstGeom prst="rect">
            <a:avLst/>
          </a:prstGeom>
          <a:solidFill>
            <a:schemeClr val="bg1"/>
          </a:solidFill>
        </p:spPr>
        <p:txBody>
          <a:bodyPr wrap="square" rtlCol="0">
            <a:spAutoFit/>
          </a:bodyPr>
          <a:lstStyle/>
          <a:p>
            <a:endParaRPr kumimoji="1" lang="zh-CN" altLang="en-US"/>
          </a:p>
        </p:txBody>
      </p:sp>
      <p:sp>
        <p:nvSpPr>
          <p:cNvPr id="15" name="矩形 14"/>
          <p:cNvSpPr/>
          <p:nvPr/>
        </p:nvSpPr>
        <p:spPr>
          <a:xfrm>
            <a:off x="179512" y="1130387"/>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振动信号时域特征：</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36104" y="1844824"/>
            <a:ext cx="6204298" cy="4702832"/>
          </a:xfrm>
          <a:prstGeom prst="rect">
            <a:avLst/>
          </a:prstGeom>
        </p:spPr>
      </p:pic>
      <p:sp>
        <p:nvSpPr>
          <p:cNvPr id="9" name="圆角矩形 8"/>
          <p:cNvSpPr/>
          <p:nvPr/>
        </p:nvSpPr>
        <p:spPr bwMode="auto">
          <a:xfrm>
            <a:off x="5544616" y="2060848"/>
            <a:ext cx="1368152" cy="1800200"/>
          </a:xfrm>
          <a:prstGeom prst="roundRect">
            <a:avLst>
              <a:gd name="adj" fmla="val 15669"/>
            </a:avLst>
          </a:prstGeom>
          <a:noFill/>
          <a:ln w="25400" cap="flat" cmpd="sng" algn="ctr">
            <a:solidFill>
              <a:srgbClr val="FF0000"/>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
        <p:nvSpPr>
          <p:cNvPr id="10" name="矩形 9"/>
          <p:cNvSpPr/>
          <p:nvPr/>
        </p:nvSpPr>
        <p:spPr>
          <a:xfrm>
            <a:off x="7122593" y="3188131"/>
            <a:ext cx="2021407" cy="369332"/>
          </a:xfrm>
          <a:prstGeom prst="rect">
            <a:avLst/>
          </a:prstGeom>
        </p:spPr>
        <p:txBody>
          <a:bodyPr wrap="square">
            <a:spAutoFit/>
          </a:bodyPr>
          <a:lstStyle/>
          <a:p>
            <a:r>
              <a:rPr lang="zh-CN" altLang="en-US" b="1" dirty="0" smtClean="0">
                <a:solidFill>
                  <a:srgbClr val="FF0000"/>
                </a:solidFill>
                <a:ea typeface="微软雅黑" panose="020B0503020204020204" pitchFamily="34" charset="-122"/>
                <a:cs typeface="微软雅黑" panose="020B0503020204020204" pitchFamily="34" charset="-122"/>
              </a:rPr>
              <a:t>工作后期磨损加剧</a:t>
            </a:r>
            <a:endParaRPr lang="zh-CN" altLang="en-US" dirty="0">
              <a:solidFill>
                <a:srgbClr val="FF0000"/>
              </a:solidFill>
            </a:endParaRPr>
          </a:p>
        </p:txBody>
      </p:sp>
      <p:cxnSp>
        <p:nvCxnSpPr>
          <p:cNvPr id="6" name="直线连接符 5"/>
          <p:cNvCxnSpPr>
            <a:stCxn id="9" idx="3"/>
            <a:endCxn id="10" idx="1"/>
          </p:cNvCxnSpPr>
          <p:nvPr/>
        </p:nvCxnSpPr>
        <p:spPr bwMode="auto">
          <a:xfrm>
            <a:off x="6912768" y="2960948"/>
            <a:ext cx="209825" cy="411849"/>
          </a:xfrm>
          <a:prstGeom prst="line">
            <a:avLst/>
          </a:prstGeom>
          <a:solidFill>
            <a:srgbClr val="DDDDDD"/>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特征提取</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136268" y="6237312"/>
            <a:ext cx="2007732" cy="620688"/>
          </a:xfrm>
          <a:prstGeom prst="rect">
            <a:avLst/>
          </a:prstGeom>
          <a:solidFill>
            <a:schemeClr val="bg1"/>
          </a:solidFill>
        </p:spPr>
        <p:txBody>
          <a:bodyPr wrap="square" rtlCol="0">
            <a:spAutoFit/>
          </a:bodyPr>
          <a:lstStyle/>
          <a:p>
            <a:endParaRPr kumimoji="1" lang="zh-CN" altLang="en-US"/>
          </a:p>
        </p:txBody>
      </p:sp>
      <p:sp>
        <p:nvSpPr>
          <p:cNvPr id="15" name="矩形 14"/>
          <p:cNvSpPr/>
          <p:nvPr/>
        </p:nvSpPr>
        <p:spPr>
          <a:xfrm>
            <a:off x="179512" y="836712"/>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振动信号频域特征：</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31640" y="1268760"/>
            <a:ext cx="6066420" cy="4526065"/>
          </a:xfrm>
          <a:prstGeom prst="rect">
            <a:avLst/>
          </a:prstGeom>
        </p:spPr>
      </p:pic>
      <p:sp>
        <p:nvSpPr>
          <p:cNvPr id="11" name="TextBox 28"/>
          <p:cNvSpPr txBox="1"/>
          <p:nvPr/>
        </p:nvSpPr>
        <p:spPr>
          <a:xfrm>
            <a:off x="923694" y="5921384"/>
            <a:ext cx="7464730" cy="785125"/>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12" name="文本框 11"/>
          <p:cNvSpPr txBox="1"/>
          <p:nvPr/>
        </p:nvSpPr>
        <p:spPr>
          <a:xfrm>
            <a:off x="1115616" y="5969818"/>
            <a:ext cx="7128792" cy="688256"/>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特征提取模块将</a:t>
            </a:r>
            <a:r>
              <a:rPr lang="en-US" altLang="zh-CN" sz="2000" dirty="0" smtClean="0">
                <a:solidFill>
                  <a:srgbClr val="FF0000"/>
                </a:solidFill>
                <a:latin typeface="微软雅黑" panose="020B0503020204020204" pitchFamily="34" charset="-122"/>
                <a:ea typeface="微软雅黑" panose="020B0503020204020204" pitchFamily="34" charset="-122"/>
              </a:rPr>
              <a:t>10GB</a:t>
            </a:r>
            <a:r>
              <a:rPr lang="zh-CN" altLang="en-US" sz="2000" dirty="0" smtClean="0">
                <a:latin typeface="微软雅黑" panose="020B0503020204020204" pitchFamily="34" charset="-122"/>
                <a:ea typeface="微软雅黑" panose="020B0503020204020204" pitchFamily="34" charset="-122"/>
              </a:rPr>
              <a:t>的刀具原始振动信号提取为</a:t>
            </a:r>
            <a:r>
              <a:rPr lang="en-US" altLang="zh-CN" sz="2000" dirty="0" smtClean="0">
                <a:solidFill>
                  <a:srgbClr val="FF0000"/>
                </a:solidFill>
                <a:latin typeface="微软雅黑" panose="020B0503020204020204" pitchFamily="34" charset="-122"/>
                <a:ea typeface="微软雅黑" panose="020B0503020204020204" pitchFamily="34" charset="-122"/>
              </a:rPr>
              <a:t>(278731,448)</a:t>
            </a:r>
            <a:r>
              <a:rPr lang="zh-CN" altLang="en-US" sz="2000" dirty="0" smtClean="0">
                <a:latin typeface="微软雅黑" panose="020B0503020204020204" pitchFamily="34" charset="-122"/>
                <a:ea typeface="微软雅黑" panose="020B0503020204020204" pitchFamily="34" charset="-122"/>
              </a:rPr>
              <a:t>的刀具状态连续特征数据集</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1605013" y="3140968"/>
            <a:ext cx="5696616" cy="1422544"/>
          </a:xfrm>
          <a:prstGeom prst="rect">
            <a:avLst/>
          </a:prstGeom>
          <a:solidFill>
            <a:schemeClr val="accent3"/>
          </a:solidFill>
          <a:ln w="28575" cap="flat" cmpd="sng" algn="ctr">
            <a:solidFill>
              <a:schemeClr val="tx1"/>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特征筛选与异常处理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136268" y="6237312"/>
            <a:ext cx="2007732" cy="620688"/>
          </a:xfrm>
          <a:prstGeom prst="rect">
            <a:avLst/>
          </a:prstGeom>
          <a:solidFill>
            <a:schemeClr val="bg1"/>
          </a:solidFill>
        </p:spPr>
        <p:txBody>
          <a:bodyPr wrap="square" rtlCol="0">
            <a:spAutoFit/>
          </a:bodyPr>
          <a:lstStyle/>
          <a:p>
            <a:endParaRPr kumimoji="1" lang="zh-CN" altLang="en-US"/>
          </a:p>
        </p:txBody>
      </p:sp>
      <p:sp>
        <p:nvSpPr>
          <p:cNvPr id="11" name="TextBox 28"/>
          <p:cNvSpPr txBox="1"/>
          <p:nvPr/>
        </p:nvSpPr>
        <p:spPr>
          <a:xfrm>
            <a:off x="681666" y="1076310"/>
            <a:ext cx="7562741" cy="1200562"/>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12" name="文本框 11"/>
          <p:cNvSpPr txBox="1"/>
          <p:nvPr/>
        </p:nvSpPr>
        <p:spPr>
          <a:xfrm>
            <a:off x="873589" y="1124744"/>
            <a:ext cx="7370818" cy="996033"/>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提取之后的特征集仍然维度较高，</a:t>
            </a:r>
            <a:r>
              <a:rPr lang="zh-CN" altLang="en-US" sz="2000" dirty="0" smtClean="0">
                <a:solidFill>
                  <a:srgbClr val="FF0000"/>
                </a:solidFill>
                <a:latin typeface="微软雅黑" panose="020B0503020204020204" pitchFamily="34" charset="-122"/>
                <a:ea typeface="微软雅黑" panose="020B0503020204020204" pitchFamily="34" charset="-122"/>
              </a:rPr>
              <a:t>存在大量无意义的特征</a:t>
            </a:r>
            <a:r>
              <a:rPr lang="zh-CN" altLang="en-US" sz="2000" dirty="0" smtClean="0">
                <a:latin typeface="微软雅黑" panose="020B0503020204020204" pitchFamily="34" charset="-122"/>
                <a:ea typeface="微软雅黑" panose="020B0503020204020204" pitchFamily="34" charset="-122"/>
              </a:rPr>
              <a:t>，会影响模型的预测精度和计算开销，需对特征进行筛选，并对样本进行异常检测</a:t>
            </a:r>
            <a:endParaRPr lang="en-US"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a:off x="135008" y="2610972"/>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特征粗筛：</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8"/>
          <p:cNvSpPr/>
          <p:nvPr/>
        </p:nvSpPr>
        <p:spPr>
          <a:xfrm>
            <a:off x="1791708" y="3492684"/>
            <a:ext cx="2592288" cy="637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过滤随机震荡特征</a:t>
            </a:r>
            <a:endParaRPr kumimoji="1"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圆角矩形 12"/>
          <p:cNvSpPr/>
          <p:nvPr/>
        </p:nvSpPr>
        <p:spPr>
          <a:xfrm>
            <a:off x="4600020" y="3492683"/>
            <a:ext cx="2592288" cy="637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过滤杂乱</a:t>
            </a:r>
            <a:r>
              <a:rPr kumimoji="1" lang="zh-CN" altLang="en-US"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时间序列特征</a:t>
            </a:r>
            <a:endParaRPr kumimoji="1"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2597484" y="3140968"/>
            <a:ext cx="980736" cy="369332"/>
          </a:xfrm>
          <a:prstGeom prst="rect">
            <a:avLst/>
          </a:prstGeom>
        </p:spPr>
        <p:txBody>
          <a:bodyPr wrap="square">
            <a:spAutoFit/>
          </a:bodyPr>
          <a:lstStyle/>
          <a:p>
            <a:r>
              <a:rPr lang="zh-CN" altLang="en-US" b="1" smtClean="0">
                <a:ea typeface="微软雅黑" panose="020B0503020204020204" pitchFamily="34" charset="-122"/>
                <a:cs typeface="微软雅黑" panose="020B0503020204020204" pitchFamily="34" charset="-122"/>
              </a:rPr>
              <a:t>信息熵</a:t>
            </a:r>
            <a:endParaRPr lang="zh-CN" altLang="en-US" dirty="0"/>
          </a:p>
        </p:txBody>
      </p:sp>
      <p:sp>
        <p:nvSpPr>
          <p:cNvPr id="16" name="矩形 15"/>
          <p:cNvSpPr/>
          <p:nvPr/>
        </p:nvSpPr>
        <p:spPr>
          <a:xfrm>
            <a:off x="5405796" y="3145805"/>
            <a:ext cx="980736" cy="369332"/>
          </a:xfrm>
          <a:prstGeom prst="rect">
            <a:avLst/>
          </a:prstGeom>
        </p:spPr>
        <p:txBody>
          <a:bodyPr wrap="square">
            <a:spAutoFit/>
          </a:bodyPr>
          <a:lstStyle/>
          <a:p>
            <a:r>
              <a:rPr lang="zh-CN" altLang="en-US" b="1" dirty="0" smtClean="0">
                <a:ea typeface="微软雅黑" panose="020B0503020204020204" pitchFamily="34" charset="-122"/>
                <a:cs typeface="微软雅黑" panose="020B0503020204020204" pitchFamily="34" charset="-122"/>
              </a:rPr>
              <a:t>排列熵</a:t>
            </a:r>
            <a:endParaRPr lang="zh-CN" altLang="en-US" dirty="0"/>
          </a:p>
        </p:txBody>
      </p:sp>
      <p:sp>
        <p:nvSpPr>
          <p:cNvPr id="18" name="矩形 17"/>
          <p:cNvSpPr/>
          <p:nvPr/>
        </p:nvSpPr>
        <p:spPr>
          <a:xfrm>
            <a:off x="5868144" y="4170999"/>
            <a:ext cx="1440160" cy="369332"/>
          </a:xfrm>
          <a:prstGeom prst="rect">
            <a:avLst/>
          </a:prstGeom>
        </p:spPr>
        <p:txBody>
          <a:bodyPr wrap="square">
            <a:spAutoFit/>
          </a:bodyPr>
          <a:lstStyle/>
          <a:p>
            <a:r>
              <a:rPr lang="zh-CN" altLang="en-US" dirty="0" smtClean="0">
                <a:solidFill>
                  <a:schemeClr val="accent2"/>
                </a:solidFill>
                <a:ea typeface="微软雅黑" panose="020B0503020204020204" pitchFamily="34" charset="-122"/>
                <a:cs typeface="微软雅黑" panose="020B0503020204020204" pitchFamily="34" charset="-122"/>
              </a:rPr>
              <a:t>无监督方法</a:t>
            </a:r>
            <a:endParaRPr lang="zh-CN" altLang="en-US" dirty="0">
              <a:solidFill>
                <a:schemeClr val="accent2"/>
              </a:solidFill>
            </a:endParaRPr>
          </a:p>
        </p:txBody>
      </p:sp>
      <p:sp>
        <p:nvSpPr>
          <p:cNvPr id="19" name="矩形 18"/>
          <p:cNvSpPr/>
          <p:nvPr/>
        </p:nvSpPr>
        <p:spPr>
          <a:xfrm>
            <a:off x="179512" y="4805994"/>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特征精筛：</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bwMode="auto">
          <a:xfrm>
            <a:off x="1605013" y="5241787"/>
            <a:ext cx="5696616" cy="1422544"/>
          </a:xfrm>
          <a:prstGeom prst="rect">
            <a:avLst/>
          </a:prstGeom>
          <a:solidFill>
            <a:schemeClr val="accent3"/>
          </a:solidFill>
          <a:ln w="28575" cap="flat" cmpd="sng" algn="ctr">
            <a:solidFill>
              <a:schemeClr val="tx1"/>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21" name="圆角矩形 20"/>
          <p:cNvSpPr/>
          <p:nvPr/>
        </p:nvSpPr>
        <p:spPr>
          <a:xfrm>
            <a:off x="1791708" y="5593503"/>
            <a:ext cx="2592288" cy="637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过滤趋势无关特征</a:t>
            </a:r>
            <a:endParaRPr kumimoji="1"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圆角矩形 21"/>
          <p:cNvSpPr/>
          <p:nvPr/>
        </p:nvSpPr>
        <p:spPr>
          <a:xfrm>
            <a:off x="4600020" y="5593502"/>
            <a:ext cx="2592288" cy="637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过滤结点分裂次数较少特征</a:t>
            </a:r>
            <a:endParaRPr kumimoji="1"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2597484" y="5241787"/>
            <a:ext cx="1196760" cy="369332"/>
          </a:xfrm>
          <a:prstGeom prst="rect">
            <a:avLst/>
          </a:prstGeom>
        </p:spPr>
        <p:txBody>
          <a:bodyPr wrap="square">
            <a:spAutoFit/>
          </a:bodyPr>
          <a:lstStyle/>
          <a:p>
            <a:r>
              <a:rPr lang="zh-CN" altLang="en-US" b="1" smtClean="0">
                <a:ea typeface="微软雅黑" panose="020B0503020204020204" pitchFamily="34" charset="-122"/>
                <a:cs typeface="微软雅黑" panose="020B0503020204020204" pitchFamily="34" charset="-122"/>
              </a:rPr>
              <a:t>线性回归</a:t>
            </a:r>
            <a:endParaRPr lang="zh-CN" altLang="en-US" dirty="0"/>
          </a:p>
        </p:txBody>
      </p:sp>
      <p:sp>
        <p:nvSpPr>
          <p:cNvPr id="24" name="矩形 23"/>
          <p:cNvSpPr/>
          <p:nvPr/>
        </p:nvSpPr>
        <p:spPr>
          <a:xfrm>
            <a:off x="5405796" y="5246624"/>
            <a:ext cx="1182428" cy="369332"/>
          </a:xfrm>
          <a:prstGeom prst="rect">
            <a:avLst/>
          </a:prstGeom>
        </p:spPr>
        <p:txBody>
          <a:bodyPr wrap="square">
            <a:spAutoFit/>
          </a:bodyPr>
          <a:lstStyle/>
          <a:p>
            <a:r>
              <a:rPr lang="en-US" altLang="zh-CN" b="1" smtClean="0">
                <a:ea typeface="微软雅黑" panose="020B0503020204020204" pitchFamily="34" charset="-122"/>
                <a:cs typeface="微软雅黑" panose="020B0503020204020204" pitchFamily="34" charset="-122"/>
              </a:rPr>
              <a:t>XGBoost</a:t>
            </a:r>
            <a:endParaRPr lang="zh-CN" altLang="en-US" dirty="0"/>
          </a:p>
        </p:txBody>
      </p:sp>
      <p:sp>
        <p:nvSpPr>
          <p:cNvPr id="25" name="矩形 24"/>
          <p:cNvSpPr/>
          <p:nvPr/>
        </p:nvSpPr>
        <p:spPr>
          <a:xfrm>
            <a:off x="5868144" y="6271818"/>
            <a:ext cx="1440160" cy="369332"/>
          </a:xfrm>
          <a:prstGeom prst="rect">
            <a:avLst/>
          </a:prstGeom>
        </p:spPr>
        <p:txBody>
          <a:bodyPr wrap="square">
            <a:spAutoFit/>
          </a:bodyPr>
          <a:lstStyle/>
          <a:p>
            <a:r>
              <a:rPr lang="zh-CN" altLang="en-US" dirty="0" smtClean="0">
                <a:solidFill>
                  <a:schemeClr val="accent2"/>
                </a:solidFill>
                <a:ea typeface="微软雅黑" panose="020B0503020204020204" pitchFamily="34" charset="-122"/>
                <a:cs typeface="微软雅黑" panose="020B0503020204020204" pitchFamily="34" charset="-122"/>
              </a:rPr>
              <a:t>有监督方法</a:t>
            </a:r>
            <a:endParaRPr lang="zh-CN" altLang="en-US" dirty="0">
              <a:solidFill>
                <a:schemeClr val="accent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37691" y="183896"/>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研究背景</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13307886" y="-861826"/>
            <a:ext cx="184731" cy="369332"/>
          </a:xfrm>
          <a:prstGeom prst="rect">
            <a:avLst/>
          </a:prstGeom>
          <a:noFill/>
        </p:spPr>
        <p:txBody>
          <a:bodyPr wrap="none" rtlCol="0">
            <a:spAutoFit/>
          </a:bodyPr>
          <a:lstStyle/>
          <a:p>
            <a:endParaRPr kumimoji="1" lang="zh-CN" altLang="en-US" dirty="0"/>
          </a:p>
        </p:txBody>
      </p:sp>
      <p:sp>
        <p:nvSpPr>
          <p:cNvPr id="33" name="矩形 32"/>
          <p:cNvSpPr/>
          <p:nvPr/>
        </p:nvSpPr>
        <p:spPr>
          <a:xfrm>
            <a:off x="4716016" y="3189308"/>
            <a:ext cx="1300327" cy="369332"/>
          </a:xfrm>
          <a:prstGeom prst="rect">
            <a:avLst/>
          </a:prstGeom>
        </p:spPr>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任务协同</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矩形 35"/>
          <p:cNvSpPr/>
          <p:nvPr/>
        </p:nvSpPr>
        <p:spPr>
          <a:xfrm>
            <a:off x="4264379" y="4030046"/>
            <a:ext cx="4702909" cy="2123658"/>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多任务机器学习（</a:t>
            </a:r>
            <a:r>
              <a:rPr lang="en-US" altLang="zh-CN"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MTL</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1" dirty="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任务之间的共享信息缓解模型欠拟合</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对每个任务来说，数据规模得到扩大</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多任务学习有助于模型理解全局特征，</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7" name="图片 26"/>
          <p:cNvPicPr>
            <a:picLocks noChangeAspect="1"/>
          </p:cNvPicPr>
          <p:nvPr/>
        </p:nvPicPr>
        <p:blipFill>
          <a:blip r:embed="rId1"/>
          <a:stretch>
            <a:fillRect/>
          </a:stretch>
        </p:blipFill>
        <p:spPr>
          <a:xfrm>
            <a:off x="214575" y="1124815"/>
            <a:ext cx="4130690" cy="1878110"/>
          </a:xfrm>
          <a:prstGeom prst="rect">
            <a:avLst/>
          </a:prstGeom>
        </p:spPr>
      </p:pic>
      <p:pic>
        <p:nvPicPr>
          <p:cNvPr id="37" name="图片 36"/>
          <p:cNvPicPr>
            <a:picLocks noChangeAspect="1"/>
          </p:cNvPicPr>
          <p:nvPr/>
        </p:nvPicPr>
        <p:blipFill>
          <a:blip r:embed="rId2"/>
          <a:stretch>
            <a:fillRect/>
          </a:stretch>
        </p:blipFill>
        <p:spPr>
          <a:xfrm>
            <a:off x="197366" y="3733997"/>
            <a:ext cx="4089622" cy="2021707"/>
          </a:xfrm>
          <a:prstGeom prst="rect">
            <a:avLst/>
          </a:prstGeom>
        </p:spPr>
      </p:pic>
      <p:sp>
        <p:nvSpPr>
          <p:cNvPr id="48" name="下箭头 47"/>
          <p:cNvSpPr/>
          <p:nvPr/>
        </p:nvSpPr>
        <p:spPr bwMode="auto">
          <a:xfrm>
            <a:off x="4345265" y="3140968"/>
            <a:ext cx="514014" cy="602338"/>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54" name="矩形 53"/>
          <p:cNvSpPr/>
          <p:nvPr/>
        </p:nvSpPr>
        <p:spPr>
          <a:xfrm>
            <a:off x="3193810" y="3189308"/>
            <a:ext cx="1300327" cy="369332"/>
          </a:xfrm>
          <a:prstGeom prst="rect">
            <a:avLst/>
          </a:prstGeom>
        </p:spPr>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场景细分</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矩形 56"/>
          <p:cNvSpPr/>
          <p:nvPr/>
        </p:nvSpPr>
        <p:spPr>
          <a:xfrm>
            <a:off x="4345265" y="1215020"/>
            <a:ext cx="4503143" cy="1791260"/>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单任务机器学习问题：</a:t>
            </a:r>
            <a:endPar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模型通用性较弱，冷启动难</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信息利用只停留在特征和模型层面</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任务表现受制于数据规模和质量</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矩形 57"/>
          <p:cNvSpPr/>
          <p:nvPr/>
        </p:nvSpPr>
        <p:spPr bwMode="auto">
          <a:xfrm>
            <a:off x="18187" y="923231"/>
            <a:ext cx="8946301" cy="2239533"/>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59" name="矩形 58"/>
          <p:cNvSpPr/>
          <p:nvPr/>
        </p:nvSpPr>
        <p:spPr bwMode="auto">
          <a:xfrm>
            <a:off x="61528" y="3717032"/>
            <a:ext cx="8865217" cy="2121022"/>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66" name="矩形 65"/>
          <p:cNvSpPr/>
          <p:nvPr/>
        </p:nvSpPr>
        <p:spPr>
          <a:xfrm>
            <a:off x="214575" y="6124794"/>
            <a:ext cx="8749913" cy="461665"/>
          </a:xfrm>
          <a:prstGeom prst="rect">
            <a:avLst/>
          </a:prstGeom>
          <a:solidFill>
            <a:schemeClr val="bg1">
              <a:lumMod val="85000"/>
            </a:schemeClr>
          </a:solidFill>
        </p:spPr>
        <p:txBody>
          <a:bodyPr wrap="square">
            <a:spAutoFit/>
          </a:bodyPr>
          <a:lstStyle/>
          <a:p>
            <a:pPr algn="ctr"/>
            <a:r>
              <a:rPr lang="zh-CN" altLang="en-US" sz="2400" b="1"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目的：挖掘并利用</a:t>
            </a:r>
            <a:r>
              <a:rPr lang="zh-CN" altLang="en-US" sz="24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相似任务之间的共享信息以提升任务预测性能</a:t>
            </a:r>
            <a:endParaRPr lang="zh-CN" altLang="en-US"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特征筛选与异常处理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9552" y="1412776"/>
            <a:ext cx="7632848" cy="4542391"/>
          </a:xfrm>
          <a:prstGeom prst="rect">
            <a:avLst/>
          </a:prstGeom>
        </p:spPr>
      </p:pic>
      <p:sp>
        <p:nvSpPr>
          <p:cNvPr id="26" name="矩形 25"/>
          <p:cNvSpPr/>
          <p:nvPr/>
        </p:nvSpPr>
        <p:spPr>
          <a:xfrm>
            <a:off x="385395" y="908720"/>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特征重要性分数：</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28"/>
          <p:cNvSpPr txBox="1"/>
          <p:nvPr/>
        </p:nvSpPr>
        <p:spPr>
          <a:xfrm>
            <a:off x="1331640" y="6091060"/>
            <a:ext cx="5808546" cy="541048"/>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28" name="文本框 27"/>
          <p:cNvSpPr txBox="1"/>
          <p:nvPr/>
        </p:nvSpPr>
        <p:spPr>
          <a:xfrm>
            <a:off x="1607621" y="6171344"/>
            <a:ext cx="5256584" cy="380480"/>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保留</a:t>
            </a:r>
            <a:r>
              <a:rPr lang="en-US" altLang="zh-CN" sz="2000" dirty="0" smtClean="0">
                <a:solidFill>
                  <a:srgbClr val="FF0000"/>
                </a:solidFill>
                <a:latin typeface="微软雅黑" panose="020B0503020204020204" pitchFamily="34" charset="-122"/>
                <a:ea typeface="微软雅黑" panose="020B0503020204020204" pitchFamily="34" charset="-122"/>
              </a:rPr>
              <a:t>29</a:t>
            </a:r>
            <a:r>
              <a:rPr lang="zh-CN" altLang="en-US" sz="2000" dirty="0" smtClean="0">
                <a:solidFill>
                  <a:srgbClr val="FF0000"/>
                </a:solidFill>
                <a:latin typeface="微软雅黑" panose="020B0503020204020204" pitchFamily="34" charset="-122"/>
                <a:ea typeface="微软雅黑" panose="020B0503020204020204" pitchFamily="34" charset="-122"/>
              </a:rPr>
              <a:t>个</a:t>
            </a:r>
            <a:r>
              <a:rPr lang="zh-CN" altLang="en-US" sz="2000" dirty="0" smtClean="0">
                <a:latin typeface="微软雅黑" panose="020B0503020204020204" pitchFamily="34" charset="-122"/>
                <a:ea typeface="微软雅黑" panose="020B0503020204020204" pitchFamily="34" charset="-122"/>
              </a:rPr>
              <a:t>平均分裂次数超过</a:t>
            </a:r>
            <a:r>
              <a:rPr lang="en-US" altLang="zh-CN" sz="2000" dirty="0" smtClean="0">
                <a:latin typeface="微软雅黑" panose="020B0503020204020204" pitchFamily="34" charset="-122"/>
                <a:ea typeface="微软雅黑" panose="020B0503020204020204" pitchFamily="34" charset="-122"/>
              </a:rPr>
              <a:t>50</a:t>
            </a:r>
            <a:r>
              <a:rPr lang="zh-CN" altLang="en-US" sz="2000" dirty="0" smtClean="0">
                <a:latin typeface="微软雅黑" panose="020B0503020204020204" pitchFamily="34" charset="-122"/>
                <a:ea typeface="微软雅黑" panose="020B0503020204020204" pitchFamily="34" charset="-122"/>
              </a:rPr>
              <a:t>次的关键特征</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特征筛选与异常处理</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179512" y="2130548"/>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异常处理：</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28"/>
          <p:cNvSpPr txBox="1"/>
          <p:nvPr/>
        </p:nvSpPr>
        <p:spPr>
          <a:xfrm>
            <a:off x="559590" y="911795"/>
            <a:ext cx="8136904" cy="1149053"/>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7" name="矩形 6"/>
          <p:cNvSpPr/>
          <p:nvPr/>
        </p:nvSpPr>
        <p:spPr>
          <a:xfrm>
            <a:off x="559590" y="1025135"/>
            <a:ext cx="8136904" cy="800219"/>
          </a:xfrm>
          <a:prstGeom prst="rect">
            <a:avLst/>
          </a:prstGeom>
          <a:solidFill>
            <a:schemeClr val="bg1">
              <a:alpha val="0"/>
            </a:schemeClr>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进行</a:t>
            </a:r>
            <a:r>
              <a:rPr lang="zh-CN" altLang="en-US" dirty="0" smtClean="0">
                <a:solidFill>
                  <a:srgbClr val="FF0000"/>
                </a:solidFill>
                <a:latin typeface="微软雅黑" panose="020B0503020204020204" pitchFamily="34" charset="-122"/>
                <a:ea typeface="微软雅黑" panose="020B0503020204020204" pitchFamily="34" charset="-122"/>
              </a:rPr>
              <a:t>异常样本的识别与筛选</a:t>
            </a:r>
            <a:r>
              <a:rPr lang="zh-CN" altLang="en-US" dirty="0" smtClean="0">
                <a:latin typeface="微软雅黑" panose="020B0503020204020204" pitchFamily="34" charset="-122"/>
                <a:ea typeface="微软雅黑" panose="020B0503020204020204" pitchFamily="34" charset="-122"/>
              </a:rPr>
              <a:t>，降低其对模型拟合效果的影响</a:t>
            </a:r>
            <a:endParaRPr lang="en-US" altLang="zh-CN" dirty="0" smtClean="0">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假设异常样本只占数据一小部分，且异常样本的特征值和正常数据</a:t>
            </a:r>
            <a:r>
              <a:rPr lang="zh-CN" altLang="en-US" dirty="0" smtClean="0">
                <a:solidFill>
                  <a:srgbClr val="FF0000"/>
                </a:solidFill>
                <a:latin typeface="微软雅黑" panose="020B0503020204020204" pitchFamily="34" charset="-122"/>
                <a:ea typeface="微软雅黑" panose="020B0503020204020204" pitchFamily="34" charset="-122"/>
              </a:rPr>
              <a:t>差异很大</a:t>
            </a:r>
            <a:endParaRPr lang="en-US" altLang="zh-CN" dirty="0" smtClean="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684064" y="2361381"/>
            <a:ext cx="5219360" cy="3631076"/>
          </a:xfrm>
          <a:prstGeom prst="rect">
            <a:avLst/>
          </a:prstGeom>
        </p:spPr>
      </p:pic>
      <p:sp>
        <p:nvSpPr>
          <p:cNvPr id="10" name="TextBox 28"/>
          <p:cNvSpPr txBox="1"/>
          <p:nvPr/>
        </p:nvSpPr>
        <p:spPr>
          <a:xfrm>
            <a:off x="827584" y="6021288"/>
            <a:ext cx="7488832" cy="541048"/>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11" name="文本框 10"/>
          <p:cNvSpPr txBox="1"/>
          <p:nvPr/>
        </p:nvSpPr>
        <p:spPr>
          <a:xfrm>
            <a:off x="899592" y="6101572"/>
            <a:ext cx="7416824" cy="380480"/>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使用</a:t>
            </a:r>
            <a:r>
              <a:rPr lang="zh-CN" altLang="en-US" sz="2000" dirty="0" smtClean="0">
                <a:solidFill>
                  <a:srgbClr val="FF0000"/>
                </a:solidFill>
                <a:latin typeface="微软雅黑" panose="020B0503020204020204" pitchFamily="34" charset="-122"/>
                <a:ea typeface="微软雅黑" panose="020B0503020204020204" pitchFamily="34" charset="-122"/>
              </a:rPr>
              <a:t>分离森林</a:t>
            </a:r>
            <a:r>
              <a:rPr lang="zh-CN" altLang="en-US" sz="2000" dirty="0" smtClean="0">
                <a:latin typeface="微软雅黑" panose="020B0503020204020204" pitchFamily="34" charset="-122"/>
                <a:ea typeface="微软雅黑" panose="020B0503020204020204" pitchFamily="34" charset="-122"/>
              </a:rPr>
              <a:t>进行异常处理，筛选后的数据集大小为</a:t>
            </a:r>
            <a:r>
              <a:rPr lang="en-US" altLang="zh-CN" sz="2000" dirty="0" smtClean="0">
                <a:solidFill>
                  <a:srgbClr val="FF0000"/>
                </a:solidFill>
                <a:latin typeface="微软雅黑" panose="020B0503020204020204" pitchFamily="34" charset="-122"/>
                <a:ea typeface="微软雅黑" panose="020B0503020204020204" pitchFamily="34" charset="-122"/>
              </a:rPr>
              <a:t>(264794,29)</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工况识别</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171073" y="980728"/>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前提假设：</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28"/>
          <p:cNvSpPr txBox="1"/>
          <p:nvPr/>
        </p:nvSpPr>
        <p:spPr>
          <a:xfrm>
            <a:off x="1115616" y="1468702"/>
            <a:ext cx="7344816" cy="983291"/>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7" name="矩形 6"/>
          <p:cNvSpPr/>
          <p:nvPr/>
        </p:nvSpPr>
        <p:spPr>
          <a:xfrm>
            <a:off x="1115616" y="1579766"/>
            <a:ext cx="7488832" cy="800219"/>
          </a:xfrm>
          <a:prstGeom prst="rect">
            <a:avLst/>
          </a:prstGeom>
          <a:solidFill>
            <a:schemeClr val="bg1">
              <a:alpha val="0"/>
            </a:schemeClr>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正常磨损前提下，</a:t>
            </a:r>
            <a:r>
              <a:rPr lang="zh-CN" altLang="en-US" dirty="0" smtClean="0">
                <a:solidFill>
                  <a:srgbClr val="FF0000"/>
                </a:solidFill>
                <a:latin typeface="微软雅黑" panose="020B0503020204020204" pitchFamily="34" charset="-122"/>
                <a:ea typeface="微软雅黑" panose="020B0503020204020204" pitchFamily="34" charset="-122"/>
              </a:rPr>
              <a:t>相似加工要素的刀具加工过程</a:t>
            </a:r>
            <a:r>
              <a:rPr lang="zh-CN" altLang="en-US" dirty="0" smtClean="0">
                <a:latin typeface="微软雅黑" panose="020B0503020204020204" pitchFamily="34" charset="-122"/>
                <a:ea typeface="微软雅黑" panose="020B0503020204020204" pitchFamily="34" charset="-122"/>
              </a:rPr>
              <a:t>被定义为相似工况</a:t>
            </a:r>
            <a:endParaRPr lang="en-US" altLang="zh-CN" dirty="0" smtClean="0">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相似工况下的磨损趋势较为接近</a:t>
            </a:r>
            <a:endParaRPr lang="en-US" altLang="zh-CN" dirty="0" smtClean="0">
              <a:latin typeface="微软雅黑" panose="020B0503020204020204" pitchFamily="34" charset="-122"/>
              <a:ea typeface="微软雅黑" panose="020B0503020204020204" pitchFamily="34" charset="-122"/>
            </a:endParaRPr>
          </a:p>
        </p:txBody>
      </p:sp>
      <p:sp>
        <p:nvSpPr>
          <p:cNvPr id="14" name="矩形 13"/>
          <p:cNvSpPr/>
          <p:nvPr/>
        </p:nvSpPr>
        <p:spPr>
          <a:xfrm>
            <a:off x="171073" y="2596009"/>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无监督识别：</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 14"/>
          <p:cNvGrpSpPr/>
          <p:nvPr/>
        </p:nvGrpSpPr>
        <p:grpSpPr>
          <a:xfrm>
            <a:off x="1241814" y="5352491"/>
            <a:ext cx="2981325" cy="577409"/>
            <a:chOff x="5725720" y="4366741"/>
            <a:chExt cx="2981325" cy="577409"/>
          </a:xfrm>
        </p:grpSpPr>
        <p:sp>
          <p:nvSpPr>
            <p:cNvPr id="16" name="AutoShape 51"/>
            <p:cNvSpPr>
              <a:spLocks noChangeArrowheads="1"/>
            </p:cNvSpPr>
            <p:nvPr/>
          </p:nvSpPr>
          <p:spPr bwMode="auto">
            <a:xfrm>
              <a:off x="5725720" y="4366741"/>
              <a:ext cx="2981325" cy="577409"/>
            </a:xfrm>
            <a:prstGeom prst="roundRect">
              <a:avLst>
                <a:gd name="adj" fmla="val 10079"/>
              </a:avLst>
            </a:prstGeom>
            <a:solidFill>
              <a:schemeClr val="bg1"/>
            </a:solidFill>
            <a:ln w="19050">
              <a:solidFill>
                <a:srgbClr val="0070C0"/>
              </a:solidFill>
              <a:round/>
            </a:ln>
          </p:spPr>
          <p:txBody>
            <a:bodyPr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latin typeface="Times New Roman" panose="02020603050405020304" pitchFamily="18" charset="0"/>
                <a:ea typeface="微软雅黑" panose="020B0503020204020204" pitchFamily="34" charset="-122"/>
              </a:endParaRPr>
            </a:p>
          </p:txBody>
        </p:sp>
        <p:sp>
          <p:nvSpPr>
            <p:cNvPr id="17" name="矩形 59"/>
            <p:cNvSpPr>
              <a:spLocks noChangeArrowheads="1"/>
            </p:cNvSpPr>
            <p:nvPr/>
          </p:nvSpPr>
          <p:spPr bwMode="auto">
            <a:xfrm>
              <a:off x="5783043" y="4464882"/>
              <a:ext cx="24657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要素</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：加工环境信息</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 name="组 17"/>
          <p:cNvGrpSpPr/>
          <p:nvPr/>
        </p:nvGrpSpPr>
        <p:grpSpPr>
          <a:xfrm>
            <a:off x="1270811" y="4612650"/>
            <a:ext cx="2979738" cy="1005817"/>
            <a:chOff x="5725720" y="3277779"/>
            <a:chExt cx="2979738" cy="1005817"/>
          </a:xfrm>
        </p:grpSpPr>
        <p:sp>
          <p:nvSpPr>
            <p:cNvPr id="19" name="AutoShape 51"/>
            <p:cNvSpPr>
              <a:spLocks noChangeArrowheads="1"/>
            </p:cNvSpPr>
            <p:nvPr/>
          </p:nvSpPr>
          <p:spPr bwMode="auto">
            <a:xfrm>
              <a:off x="5725720" y="3277779"/>
              <a:ext cx="2979738" cy="577409"/>
            </a:xfrm>
            <a:prstGeom prst="roundRect">
              <a:avLst>
                <a:gd name="adj" fmla="val 10079"/>
              </a:avLst>
            </a:prstGeom>
            <a:solidFill>
              <a:schemeClr val="bg1"/>
            </a:solidFill>
            <a:ln w="19050">
              <a:solidFill>
                <a:srgbClr val="0070C0"/>
              </a:solidFill>
              <a:round/>
            </a:ln>
          </p:spPr>
          <p:txBody>
            <a:bodyPr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latin typeface="Times New Roman" panose="02020603050405020304" pitchFamily="18" charset="0"/>
                <a:ea typeface="微软雅黑" panose="020B0503020204020204" pitchFamily="34" charset="-122"/>
              </a:endParaRPr>
            </a:p>
          </p:txBody>
        </p:sp>
        <p:sp>
          <p:nvSpPr>
            <p:cNvPr id="20" name="矩形 59"/>
            <p:cNvSpPr>
              <a:spLocks noChangeArrowheads="1"/>
            </p:cNvSpPr>
            <p:nvPr/>
          </p:nvSpPr>
          <p:spPr bwMode="auto">
            <a:xfrm>
              <a:off x="5781456" y="3360266"/>
              <a:ext cx="23968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要素</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：刀具走刀速度</a:t>
              </a:r>
              <a:b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b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组 20"/>
          <p:cNvGrpSpPr/>
          <p:nvPr/>
        </p:nvGrpSpPr>
        <p:grpSpPr>
          <a:xfrm>
            <a:off x="1270811" y="3862608"/>
            <a:ext cx="2979738" cy="1005818"/>
            <a:chOff x="5725720" y="2221089"/>
            <a:chExt cx="2979738" cy="1005818"/>
          </a:xfrm>
        </p:grpSpPr>
        <p:sp>
          <p:nvSpPr>
            <p:cNvPr id="22" name="AutoShape 51"/>
            <p:cNvSpPr>
              <a:spLocks noChangeArrowheads="1"/>
            </p:cNvSpPr>
            <p:nvPr/>
          </p:nvSpPr>
          <p:spPr bwMode="auto">
            <a:xfrm>
              <a:off x="5725720" y="2221089"/>
              <a:ext cx="2979738" cy="577408"/>
            </a:xfrm>
            <a:prstGeom prst="roundRect">
              <a:avLst>
                <a:gd name="adj" fmla="val 10079"/>
              </a:avLst>
            </a:prstGeom>
            <a:solidFill>
              <a:schemeClr val="bg1"/>
            </a:solidFill>
            <a:ln w="19050">
              <a:solidFill>
                <a:srgbClr val="0070C0"/>
              </a:solidFill>
              <a:round/>
            </a:ln>
          </p:spPr>
          <p:txBody>
            <a:bodyPr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latin typeface="Times New Roman" panose="02020603050405020304" pitchFamily="18" charset="0"/>
                <a:ea typeface="微软雅黑" panose="020B0503020204020204" pitchFamily="34" charset="-122"/>
              </a:endParaRPr>
            </a:p>
          </p:txBody>
        </p:sp>
        <p:sp>
          <p:nvSpPr>
            <p:cNvPr id="23" name="矩形 59"/>
            <p:cNvSpPr>
              <a:spLocks noChangeArrowheads="1"/>
            </p:cNvSpPr>
            <p:nvPr/>
          </p:nvSpPr>
          <p:spPr bwMode="auto">
            <a:xfrm>
              <a:off x="5781456" y="2303577"/>
              <a:ext cx="23968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要素</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：刀具主轴负载</a:t>
              </a:r>
              <a:b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b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组 23"/>
          <p:cNvGrpSpPr/>
          <p:nvPr/>
        </p:nvGrpSpPr>
        <p:grpSpPr>
          <a:xfrm>
            <a:off x="1268774" y="3107628"/>
            <a:ext cx="3013868" cy="730843"/>
            <a:chOff x="5691590" y="1219304"/>
            <a:chExt cx="3013868" cy="730843"/>
          </a:xfrm>
        </p:grpSpPr>
        <p:sp>
          <p:nvSpPr>
            <p:cNvPr id="25" name="AutoShape 51"/>
            <p:cNvSpPr>
              <a:spLocks noChangeArrowheads="1"/>
            </p:cNvSpPr>
            <p:nvPr/>
          </p:nvSpPr>
          <p:spPr bwMode="auto">
            <a:xfrm>
              <a:off x="5725720" y="1219304"/>
              <a:ext cx="2979738" cy="576431"/>
            </a:xfrm>
            <a:prstGeom prst="roundRect">
              <a:avLst>
                <a:gd name="adj" fmla="val 10079"/>
              </a:avLst>
            </a:prstGeom>
            <a:solidFill>
              <a:schemeClr val="bg1"/>
            </a:solidFill>
            <a:ln w="19050">
              <a:solidFill>
                <a:srgbClr val="0070C0"/>
              </a:solidFill>
              <a:round/>
            </a:ln>
          </p:spPr>
          <p:txBody>
            <a:bodyPr lIns="91429" tIns="45714" rIns="91429" bIns="45714"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0000"/>
                </a:lnSpc>
                <a:spcBef>
                  <a:spcPct val="50000"/>
                </a:spcBef>
                <a:spcAft>
                  <a:spcPct val="20000"/>
                </a:spcAft>
                <a:buClr>
                  <a:srgbClr val="FF0000"/>
                </a:buClr>
                <a:buSzPct val="130000"/>
                <a:buFont typeface="Wingdings" panose="05000000000000000000" pitchFamily="2" charset="2"/>
                <a:buNone/>
              </a:pPr>
              <a:endParaRPr lang="zh-CN" altLang="en-US" sz="1600" b="1">
                <a:latin typeface="Times New Roman" panose="02020603050405020304" pitchFamily="18" charset="0"/>
                <a:ea typeface="微软雅黑" panose="020B0503020204020204" pitchFamily="34" charset="-122"/>
              </a:endParaRPr>
            </a:p>
          </p:txBody>
        </p:sp>
        <p:sp>
          <p:nvSpPr>
            <p:cNvPr id="28" name="矩形 59"/>
            <p:cNvSpPr>
              <a:spLocks noChangeArrowheads="1"/>
            </p:cNvSpPr>
            <p:nvPr/>
          </p:nvSpPr>
          <p:spPr bwMode="auto">
            <a:xfrm>
              <a:off x="5691590" y="1303816"/>
              <a:ext cx="2927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要素</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：刀具振动状态特征</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 </a:t>
              </a:r>
              <a:b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2" name="下箭头 31"/>
          <p:cNvSpPr/>
          <p:nvPr/>
        </p:nvSpPr>
        <p:spPr bwMode="auto">
          <a:xfrm rot="16200000">
            <a:off x="4693419" y="4081389"/>
            <a:ext cx="570591" cy="877730"/>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pic>
        <p:nvPicPr>
          <p:cNvPr id="8" name="图片 7"/>
          <p:cNvPicPr>
            <a:picLocks noChangeAspect="1"/>
          </p:cNvPicPr>
          <p:nvPr/>
        </p:nvPicPr>
        <p:blipFill>
          <a:blip r:embed="rId1"/>
          <a:stretch>
            <a:fillRect/>
          </a:stretch>
        </p:blipFill>
        <p:spPr>
          <a:xfrm>
            <a:off x="5490286" y="3291711"/>
            <a:ext cx="2306105" cy="2652728"/>
          </a:xfrm>
          <a:prstGeom prst="rect">
            <a:avLst/>
          </a:prstGeom>
        </p:spPr>
      </p:pic>
      <p:sp>
        <p:nvSpPr>
          <p:cNvPr id="33" name="文本框 32"/>
          <p:cNvSpPr txBox="1"/>
          <p:nvPr/>
        </p:nvSpPr>
        <p:spPr>
          <a:xfrm>
            <a:off x="5239834" y="2812033"/>
            <a:ext cx="2932566" cy="349702"/>
          </a:xfrm>
          <a:prstGeom prst="rect">
            <a:avLst/>
          </a:prstGeom>
          <a:noFill/>
          <a:ln w="31750">
            <a:noFill/>
            <a:prstDash val="dash"/>
          </a:ln>
        </p:spPr>
        <p:txBody>
          <a:bodyPr vert="horz" wrap="square" lIns="72000" tIns="72000" bIns="0" rtlCol="0">
            <a:spAutoFit/>
          </a:bodyPr>
          <a:lstStyle/>
          <a:p>
            <a:r>
              <a:rPr lang="en-US" altLang="zh-CN" dirty="0" err="1" smtClean="0">
                <a:latin typeface="微软雅黑" panose="020B0503020204020204" pitchFamily="34" charset="-122"/>
                <a:ea typeface="微软雅黑" panose="020B0503020204020204" pitchFamily="34" charset="-122"/>
              </a:rPr>
              <a:t>MiniBatch</a:t>
            </a:r>
            <a:r>
              <a:rPr lang="zh-CN" altLang="en-US"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Kmeans</a:t>
            </a:r>
            <a:r>
              <a:rPr lang="en-US" altLang="zh-CN" dirty="0" smtClean="0">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4" name="TextBox 28"/>
          <p:cNvSpPr txBox="1"/>
          <p:nvPr/>
        </p:nvSpPr>
        <p:spPr>
          <a:xfrm>
            <a:off x="1239291" y="6038374"/>
            <a:ext cx="6285037" cy="590083"/>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35" name="文本框 34"/>
          <p:cNvSpPr txBox="1"/>
          <p:nvPr/>
        </p:nvSpPr>
        <p:spPr>
          <a:xfrm>
            <a:off x="1335251" y="6124441"/>
            <a:ext cx="6093115" cy="380480"/>
          </a:xfrm>
          <a:prstGeom prst="rect">
            <a:avLst/>
          </a:prstGeom>
          <a:noFill/>
          <a:ln w="31750">
            <a:noFill/>
            <a:prstDash val="dash"/>
          </a:ln>
        </p:spPr>
        <p:txBody>
          <a:bodyPr vert="horz" wrap="square" lIns="72000" tIns="72000" bIns="0" rtlCol="0">
            <a:spAutoFit/>
          </a:bodyPr>
          <a:lstStyle/>
          <a:p>
            <a:r>
              <a:rPr lang="zh-CN" altLang="en-US" sz="2000" dirty="0" smtClean="0">
                <a:latin typeface="微软雅黑" panose="020B0503020204020204" pitchFamily="34" charset="-122"/>
                <a:ea typeface="微软雅黑" panose="020B0503020204020204" pitchFamily="34" charset="-122"/>
              </a:rPr>
              <a:t>选取同时使</a:t>
            </a:r>
            <a:r>
              <a:rPr lang="en-US" altLang="zh-CN" sz="2000" dirty="0" smtClean="0">
                <a:solidFill>
                  <a:srgbClr val="FF0000"/>
                </a:solidFill>
                <a:latin typeface="微软雅黑" panose="020B0503020204020204" pitchFamily="34" charset="-122"/>
                <a:ea typeface="微软雅黑" panose="020B0503020204020204" pitchFamily="34" charset="-122"/>
              </a:rPr>
              <a:t>CN</a:t>
            </a:r>
            <a:r>
              <a:rPr lang="zh-CN" altLang="en-US" sz="2000" dirty="0" smtClean="0">
                <a:solidFill>
                  <a:srgbClr val="FF0000"/>
                </a:solidFill>
                <a:latin typeface="微软雅黑" panose="020B0503020204020204" pitchFamily="34" charset="-122"/>
                <a:ea typeface="微软雅黑" panose="020B0503020204020204" pitchFamily="34" charset="-122"/>
              </a:rPr>
              <a:t> </a:t>
            </a:r>
            <a:r>
              <a:rPr lang="en-US" altLang="zh-CN" sz="2000" dirty="0" smtClean="0">
                <a:solidFill>
                  <a:srgbClr val="FF0000"/>
                </a:solidFill>
                <a:latin typeface="微软雅黑" panose="020B0503020204020204" pitchFamily="34" charset="-122"/>
                <a:ea typeface="微软雅黑" panose="020B0503020204020204" pitchFamily="34" charset="-122"/>
              </a:rPr>
              <a:t>index</a:t>
            </a:r>
            <a:r>
              <a:rPr lang="zh-CN" altLang="en-US" sz="2000" dirty="0" smtClean="0">
                <a:latin typeface="微软雅黑" panose="020B0503020204020204" pitchFamily="34" charset="-122"/>
                <a:ea typeface="微软雅黑" panose="020B0503020204020204" pitchFamily="34" charset="-122"/>
              </a:rPr>
              <a:t>和</a:t>
            </a:r>
            <a:r>
              <a:rPr lang="zh-CN" altLang="en-US" sz="2000" dirty="0" smtClean="0">
                <a:solidFill>
                  <a:srgbClr val="FF0000"/>
                </a:solidFill>
                <a:latin typeface="微软雅黑" panose="020B0503020204020204" pitchFamily="34" charset="-122"/>
                <a:ea typeface="微软雅黑" panose="020B0503020204020204" pitchFamily="34" charset="-122"/>
              </a:rPr>
              <a:t>轮廓系数</a:t>
            </a:r>
            <a:r>
              <a:rPr lang="zh-CN" altLang="en-US" sz="2000" dirty="0" smtClean="0">
                <a:latin typeface="微软雅黑" panose="020B0503020204020204" pitchFamily="34" charset="-122"/>
                <a:ea typeface="微软雅黑" panose="020B0503020204020204" pitchFamily="34" charset="-122"/>
              </a:rPr>
              <a:t>都大的聚类簇个数</a:t>
            </a:r>
            <a:r>
              <a:rPr lang="en-US" altLang="zh-CN" sz="2000" dirty="0" smtClean="0">
                <a:latin typeface="微软雅黑" panose="020B0503020204020204" pitchFamily="34" charset="-122"/>
                <a:ea typeface="微软雅黑" panose="020B0503020204020204" pitchFamily="34" charset="-122"/>
              </a:rPr>
              <a:t>k</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剩余寿命预测实验设置</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7627" y="4221088"/>
            <a:ext cx="8921517" cy="1440160"/>
          </a:xfrm>
          <a:prstGeom prst="rect">
            <a:avLst/>
          </a:prstGeom>
        </p:spPr>
      </p:pic>
      <p:sp>
        <p:nvSpPr>
          <p:cNvPr id="4" name="矩形 3"/>
          <p:cNvSpPr/>
          <p:nvPr/>
        </p:nvSpPr>
        <p:spPr>
          <a:xfrm>
            <a:off x="171073" y="980728"/>
            <a:ext cx="4392488"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对照组设置：</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Box 28"/>
          <p:cNvSpPr txBox="1"/>
          <p:nvPr/>
        </p:nvSpPr>
        <p:spPr>
          <a:xfrm>
            <a:off x="179513" y="1468702"/>
            <a:ext cx="8774036" cy="2032306"/>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6" name="矩形 5"/>
          <p:cNvSpPr/>
          <p:nvPr/>
        </p:nvSpPr>
        <p:spPr>
          <a:xfrm>
            <a:off x="467544" y="1579766"/>
            <a:ext cx="8136904" cy="1785104"/>
          </a:xfrm>
          <a:prstGeom prst="rect">
            <a:avLst/>
          </a:prstGeom>
          <a:solidFill>
            <a:schemeClr val="bg1">
              <a:alpha val="0"/>
            </a:schemeClr>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b="1" dirty="0" smtClean="0">
                <a:latin typeface="微软雅黑" panose="020B0503020204020204" pitchFamily="34" charset="-122"/>
                <a:ea typeface="微软雅黑" panose="020B0503020204020204" pitchFamily="34" charset="-122"/>
              </a:rPr>
              <a:t>验证工况标签是否含有信息：</a:t>
            </a:r>
            <a:r>
              <a:rPr lang="zh-CN" altLang="en-US" dirty="0" smtClean="0">
                <a:latin typeface="微软雅黑" panose="020B0503020204020204" pitchFamily="34" charset="-122"/>
                <a:ea typeface="微软雅黑" panose="020B0503020204020204" pitchFamily="34" charset="-122"/>
              </a:rPr>
              <a:t>设置</a:t>
            </a:r>
            <a:r>
              <a:rPr lang="zh-CN" altLang="en-US" dirty="0" smtClean="0">
                <a:solidFill>
                  <a:srgbClr val="FF0000"/>
                </a:solidFill>
                <a:latin typeface="微软雅黑" panose="020B0503020204020204" pitchFamily="34" charset="-122"/>
                <a:ea typeface="微软雅黑" panose="020B0503020204020204" pitchFamily="34" charset="-122"/>
              </a:rPr>
              <a:t>有无工况划分标签</a:t>
            </a:r>
            <a:r>
              <a:rPr lang="zh-CN" altLang="en-US" dirty="0" smtClean="0">
                <a:latin typeface="微软雅黑" panose="020B0503020204020204" pitchFamily="34" charset="-122"/>
                <a:ea typeface="微软雅黑" panose="020B0503020204020204" pitchFamily="34" charset="-122"/>
              </a:rPr>
              <a:t>的数据对照组</a:t>
            </a:r>
            <a:endParaRPr lang="en-US" altLang="zh-CN" dirty="0" smtClean="0">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b="1" dirty="0" smtClean="0">
                <a:latin typeface="微软雅黑" panose="020B0503020204020204" pitchFamily="34" charset="-122"/>
                <a:ea typeface="微软雅黑" panose="020B0503020204020204" pitchFamily="34" charset="-122"/>
              </a:rPr>
              <a:t>验证多任务学习方法的性能：</a:t>
            </a:r>
            <a:r>
              <a:rPr lang="zh-CN" altLang="en-US" dirty="0" smtClean="0">
                <a:latin typeface="微软雅黑" panose="020B0503020204020204" pitchFamily="34" charset="-122"/>
                <a:ea typeface="微软雅黑" panose="020B0503020204020204" pitchFamily="34" charset="-122"/>
              </a:rPr>
              <a:t>设置有工况划分标签前提下的</a:t>
            </a:r>
            <a:r>
              <a:rPr lang="zh-CN" altLang="en-US" dirty="0" smtClean="0">
                <a:solidFill>
                  <a:srgbClr val="FF0000"/>
                </a:solidFill>
                <a:latin typeface="微软雅黑" panose="020B0503020204020204" pitchFamily="34" charset="-122"/>
                <a:ea typeface="微软雅黑" panose="020B0503020204020204" pitchFamily="34" charset="-122"/>
              </a:rPr>
              <a:t>单任务学习和多任务学习模型对照组</a:t>
            </a: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b="1" dirty="0" smtClean="0">
                <a:latin typeface="微软雅黑" panose="020B0503020204020204" pitchFamily="34" charset="-122"/>
                <a:ea typeface="微软雅黑" panose="020B0503020204020204" pitchFamily="34" charset="-122"/>
              </a:rPr>
              <a:t>验证多任务学习是否可以学到相似工况的共享信息：</a:t>
            </a:r>
            <a:r>
              <a:rPr lang="zh-CN" altLang="en-US" dirty="0" smtClean="0">
                <a:latin typeface="微软雅黑" panose="020B0503020204020204" pitchFamily="34" charset="-122"/>
                <a:ea typeface="微软雅黑" panose="020B0503020204020204" pitchFamily="34" charset="-122"/>
              </a:rPr>
              <a:t>设置某刀具</a:t>
            </a:r>
            <a:r>
              <a:rPr lang="zh-CN" altLang="en-US" dirty="0" smtClean="0">
                <a:solidFill>
                  <a:srgbClr val="FF0000"/>
                </a:solidFill>
                <a:latin typeface="微软雅黑" panose="020B0503020204020204" pitchFamily="34" charset="-122"/>
                <a:ea typeface="微软雅黑" panose="020B0503020204020204" pitchFamily="34" charset="-122"/>
              </a:rPr>
              <a:t>全生命周期数据作为预测集</a:t>
            </a:r>
            <a:r>
              <a:rPr lang="zh-CN" altLang="en-US" dirty="0" smtClean="0">
                <a:latin typeface="微软雅黑" panose="020B0503020204020204" pitchFamily="34" charset="-122"/>
                <a:ea typeface="微软雅黑" panose="020B0503020204020204" pitchFamily="34" charset="-122"/>
              </a:rPr>
              <a:t>的模型对照组</a:t>
            </a:r>
            <a:endParaRPr lang="en-US" altLang="zh-CN" dirty="0" smtClean="0">
              <a:latin typeface="微软雅黑" panose="020B0503020204020204" pitchFamily="34" charset="-122"/>
              <a:ea typeface="微软雅黑" panose="020B0503020204020204" pitchFamily="34" charset="-122"/>
            </a:endParaRPr>
          </a:p>
        </p:txBody>
      </p:sp>
      <p:sp>
        <p:nvSpPr>
          <p:cNvPr id="7" name="下箭头 6"/>
          <p:cNvSpPr/>
          <p:nvPr/>
        </p:nvSpPr>
        <p:spPr bwMode="auto">
          <a:xfrm>
            <a:off x="4246500" y="3501008"/>
            <a:ext cx="634122" cy="769586"/>
          </a:xfrm>
          <a:prstGeom prst="downArrow">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8" name="矩形 7"/>
          <p:cNvSpPr/>
          <p:nvPr/>
        </p:nvSpPr>
        <p:spPr>
          <a:xfrm>
            <a:off x="4784259" y="3687668"/>
            <a:ext cx="2848174" cy="369332"/>
          </a:xfrm>
          <a:prstGeom prst="rect">
            <a:avLst/>
          </a:prstGeom>
        </p:spPr>
        <p:txBody>
          <a:bodyPr wrap="square">
            <a:spAutoFit/>
          </a:bodyPr>
          <a:lstStyle/>
          <a:p>
            <a:r>
              <a:rPr lang="zh-CN" altLang="en-US" b="1" dirty="0" smtClean="0">
                <a:ea typeface="微软雅黑" panose="020B0503020204020204" pitchFamily="34" charset="-122"/>
                <a:cs typeface="微软雅黑" panose="020B0503020204020204" pitchFamily="34" charset="-122"/>
              </a:rPr>
              <a:t>划分方法</a:t>
            </a:r>
            <a:endParaRPr lang="zh-CN" altLang="en-US" dirty="0"/>
          </a:p>
        </p:txBody>
      </p:sp>
      <p:sp>
        <p:nvSpPr>
          <p:cNvPr id="9" name="TextBox 28"/>
          <p:cNvSpPr txBox="1"/>
          <p:nvPr/>
        </p:nvSpPr>
        <p:spPr>
          <a:xfrm>
            <a:off x="611560" y="5805264"/>
            <a:ext cx="8074298" cy="702994"/>
          </a:xfrm>
          <a:prstGeom prst="roundRect">
            <a:avLst/>
          </a:prstGeom>
          <a:solidFill>
            <a:schemeClr val="bg1">
              <a:lumMod val="95000"/>
            </a:schemeClr>
          </a:solidFill>
          <a:ln w="3175">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a:defRPr sz="2800" b="1">
                <a:solidFill>
                  <a:srgbClr val="0000FF"/>
                </a:solidFill>
                <a:latin typeface="Arial" panose="020B0604020202020204"/>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nSpc>
                <a:spcPct val="120000"/>
              </a:lnSpc>
              <a:defRPr/>
            </a:pPr>
            <a:endParaRPr kumimoji="0" lang="en-US" altLang="zh-CN" sz="2800" b="1"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10" name="文本框 9"/>
          <p:cNvSpPr txBox="1"/>
          <p:nvPr/>
        </p:nvSpPr>
        <p:spPr>
          <a:xfrm>
            <a:off x="741967" y="5953325"/>
            <a:ext cx="8277309" cy="380480"/>
          </a:xfrm>
          <a:prstGeom prst="rect">
            <a:avLst/>
          </a:prstGeom>
          <a:noFill/>
          <a:ln w="31750">
            <a:noFill/>
            <a:prstDash val="dash"/>
          </a:ln>
        </p:spPr>
        <p:txBody>
          <a:bodyPr vert="horz" wrap="square" lIns="72000" tIns="72000" bIns="0" rtlCol="0">
            <a:spAutoFit/>
          </a:bodyPr>
          <a:lstStyle/>
          <a:p>
            <a:r>
              <a:rPr lang="en-US" altLang="zh-CN" sz="2000" dirty="0" smtClean="0">
                <a:solidFill>
                  <a:srgbClr val="FF0000"/>
                </a:solidFill>
                <a:latin typeface="微软雅黑" panose="020B0503020204020204" pitchFamily="34" charset="-122"/>
                <a:ea typeface="微软雅黑" panose="020B0503020204020204" pitchFamily="34" charset="-122"/>
              </a:rPr>
              <a:t>10</a:t>
            </a:r>
            <a:r>
              <a:rPr lang="zh-CN" altLang="en-US" sz="2000" dirty="0" smtClean="0">
                <a:solidFill>
                  <a:srgbClr val="FF0000"/>
                </a:solidFill>
                <a:latin typeface="微软雅黑" panose="020B0503020204020204" pitchFamily="34" charset="-122"/>
                <a:ea typeface="微软雅黑" panose="020B0503020204020204" pitchFamily="34" charset="-122"/>
              </a:rPr>
              <a:t>轮</a:t>
            </a:r>
            <a:r>
              <a:rPr lang="zh-CN" altLang="en-US" sz="2000" dirty="0" smtClean="0">
                <a:latin typeface="微软雅黑" panose="020B0503020204020204" pitchFamily="34" charset="-122"/>
                <a:ea typeface="微软雅黑" panose="020B0503020204020204" pitchFamily="34" charset="-122"/>
              </a:rPr>
              <a:t>随机数据划分和</a:t>
            </a:r>
            <a:r>
              <a:rPr lang="en-US" altLang="zh-CN" sz="2000" dirty="0" smtClean="0">
                <a:solidFill>
                  <a:srgbClr val="FF0000"/>
                </a:solidFill>
                <a:latin typeface="微软雅黑" panose="020B0503020204020204" pitchFamily="34" charset="-122"/>
                <a:ea typeface="微软雅黑" panose="020B0503020204020204" pitchFamily="34" charset="-122"/>
              </a:rPr>
              <a:t>5</a:t>
            </a:r>
            <a:r>
              <a:rPr lang="zh-CN" altLang="en-US" sz="2000" dirty="0" smtClean="0">
                <a:solidFill>
                  <a:srgbClr val="FF0000"/>
                </a:solidFill>
                <a:latin typeface="微软雅黑" panose="020B0503020204020204" pitchFamily="34" charset="-122"/>
                <a:ea typeface="微软雅黑" panose="020B0503020204020204" pitchFamily="34" charset="-122"/>
              </a:rPr>
              <a:t>折交叉验证</a:t>
            </a:r>
            <a:r>
              <a:rPr lang="zh-CN" altLang="en-US" sz="2000" dirty="0" smtClean="0">
                <a:latin typeface="微软雅黑" panose="020B0503020204020204" pitchFamily="34" charset="-122"/>
                <a:ea typeface="微软雅黑" panose="020B0503020204020204" pitchFamily="34" charset="-122"/>
              </a:rPr>
              <a:t>选取超参，使用</a:t>
            </a:r>
            <a:r>
              <a:rPr lang="zh-CN" altLang="en-US" sz="2000" dirty="0" smtClean="0">
                <a:solidFill>
                  <a:srgbClr val="FF0000"/>
                </a:solidFill>
                <a:latin typeface="微软雅黑" panose="020B0503020204020204" pitchFamily="34" charset="-122"/>
                <a:ea typeface="微软雅黑" panose="020B0503020204020204" pitchFamily="34" charset="-122"/>
              </a:rPr>
              <a:t>平均</a:t>
            </a:r>
            <a:r>
              <a:rPr lang="en-US" altLang="zh-CN" sz="2000" dirty="0" smtClean="0">
                <a:solidFill>
                  <a:srgbClr val="FF0000"/>
                </a:solidFill>
                <a:latin typeface="微软雅黑" panose="020B0503020204020204" pitchFamily="34" charset="-122"/>
                <a:ea typeface="微软雅黑" panose="020B0503020204020204" pitchFamily="34" charset="-122"/>
              </a:rPr>
              <a:t>RMSE</a:t>
            </a:r>
            <a:r>
              <a:rPr lang="zh-CN" altLang="en-US" sz="2000" dirty="0" smtClean="0">
                <a:latin typeface="微软雅黑" panose="020B0503020204020204" pitchFamily="34" charset="-122"/>
                <a:ea typeface="微软雅黑" panose="020B0503020204020204" pitchFamily="34" charset="-122"/>
              </a:rPr>
              <a:t>评估性能</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剩余寿命预测实验结果</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5576" y="1484784"/>
            <a:ext cx="7890300" cy="3249277"/>
          </a:xfrm>
          <a:prstGeom prst="rect">
            <a:avLst/>
          </a:prstGeom>
        </p:spPr>
      </p:pic>
      <p:sp>
        <p:nvSpPr>
          <p:cNvPr id="4" name="矩形 3"/>
          <p:cNvSpPr/>
          <p:nvPr/>
        </p:nvSpPr>
        <p:spPr>
          <a:xfrm>
            <a:off x="179512" y="873790"/>
            <a:ext cx="5976664"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平均均方根误差变化图：</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744595" y="5301208"/>
            <a:ext cx="7488832" cy="1231106"/>
          </a:xfrm>
          <a:prstGeom prst="rect">
            <a:avLst/>
          </a:prstGeom>
          <a:solidFill>
            <a:schemeClr val="bg1">
              <a:alpha val="0"/>
            </a:schemeClr>
          </a:solidFill>
        </p:spPr>
        <p:txBody>
          <a:bodyPr wrap="square">
            <a:spAutoFit/>
          </a:bodyPr>
          <a:lstStyle/>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少样本场景中，</a:t>
            </a:r>
            <a:r>
              <a:rPr lang="en-US" altLang="zh-CN" dirty="0" smtClean="0">
                <a:solidFill>
                  <a:srgbClr val="FF0000"/>
                </a:solidFill>
                <a:latin typeface="微软雅黑" panose="020B0503020204020204" pitchFamily="34" charset="-122"/>
                <a:ea typeface="微软雅黑" panose="020B0503020204020204" pitchFamily="34" charset="-122"/>
              </a:rPr>
              <a:t>RFCMTL</a:t>
            </a:r>
            <a:r>
              <a:rPr lang="zh-CN" altLang="en-US" dirty="0" smtClean="0">
                <a:solidFill>
                  <a:srgbClr val="FF0000"/>
                </a:solidFill>
                <a:latin typeface="微软雅黑" panose="020B0503020204020204" pitchFamily="34" charset="-122"/>
                <a:ea typeface="微软雅黑" panose="020B0503020204020204" pitchFamily="34" charset="-122"/>
              </a:rPr>
              <a:t>的回归精度要好于其他预测方法</a:t>
            </a: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solidFill>
                  <a:srgbClr val="FF0000"/>
                </a:solidFill>
                <a:latin typeface="微软雅黑" panose="020B0503020204020204" pitchFamily="34" charset="-122"/>
                <a:ea typeface="微软雅黑" panose="020B0503020204020204" pitchFamily="34" charset="-122"/>
              </a:rPr>
              <a:t>工况信息</a:t>
            </a:r>
            <a:r>
              <a:rPr lang="zh-CN" altLang="en-US" dirty="0" smtClean="0">
                <a:latin typeface="微软雅黑" panose="020B0503020204020204" pitchFamily="34" charset="-122"/>
                <a:ea typeface="微软雅黑" panose="020B0503020204020204" pitchFamily="34" charset="-122"/>
              </a:rPr>
              <a:t>在多任务学习场景下更加有用</a:t>
            </a:r>
            <a:endParaRPr lang="en-US" altLang="zh-CN" dirty="0" smtClean="0">
              <a:latin typeface="微软雅黑" panose="020B0503020204020204" pitchFamily="34" charset="-122"/>
              <a:ea typeface="微软雅黑" panose="020B0503020204020204" pitchFamily="34" charset="-122"/>
            </a:endParaRPr>
          </a:p>
          <a:p>
            <a:pPr marL="285750" indent="-285750" fontAlgn="auto">
              <a:spcBef>
                <a:spcPts val="1200"/>
              </a:spcBef>
              <a:spcAft>
                <a:spcPts val="0"/>
              </a:spcAft>
              <a:buClr>
                <a:srgbClr val="C00000"/>
              </a:buClr>
              <a:buSzPct val="85000"/>
              <a:buFont typeface="Wingdings" panose="05000000000000000000" pitchFamily="2" charset="2"/>
              <a:buChar char="Ø"/>
              <a:defRPr/>
            </a:pPr>
            <a:r>
              <a:rPr lang="zh-CN" altLang="en-US" dirty="0" smtClean="0">
                <a:latin typeface="微软雅黑" panose="020B0503020204020204" pitchFamily="34" charset="-122"/>
                <a:ea typeface="微软雅黑" panose="020B0503020204020204" pitchFamily="34" charset="-122"/>
              </a:rPr>
              <a:t>相似精度前提下，</a:t>
            </a:r>
            <a:r>
              <a:rPr lang="en-US" altLang="zh-CN" dirty="0" smtClean="0">
                <a:latin typeface="微软雅黑" panose="020B0503020204020204" pitchFamily="34" charset="-122"/>
                <a:ea typeface="微软雅黑" panose="020B0503020204020204" pitchFamily="34" charset="-122"/>
              </a:rPr>
              <a:t>RFCMTL</a:t>
            </a:r>
            <a:r>
              <a:rPr lang="zh-CN" altLang="en-US" dirty="0" smtClean="0">
                <a:solidFill>
                  <a:srgbClr val="FF0000"/>
                </a:solidFill>
                <a:latin typeface="微软雅黑" panose="020B0503020204020204" pitchFamily="34" charset="-122"/>
                <a:ea typeface="微软雅黑" panose="020B0503020204020204" pitchFamily="34" charset="-122"/>
              </a:rPr>
              <a:t>计算耗时远小于其他单任务学习方法</a:t>
            </a:r>
            <a:endParaRPr lang="en-US" altLang="zh-CN" dirty="0" smtClean="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179512" y="4756551"/>
            <a:ext cx="5976664"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结果分析：</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剩余寿命预测实验结果</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496" y="1804590"/>
            <a:ext cx="4624171" cy="1984449"/>
          </a:xfrm>
          <a:prstGeom prst="rect">
            <a:avLst/>
          </a:prstGeom>
        </p:spPr>
      </p:pic>
      <p:pic>
        <p:nvPicPr>
          <p:cNvPr id="4" name="图片 3"/>
          <p:cNvPicPr>
            <a:picLocks noChangeAspect="1"/>
          </p:cNvPicPr>
          <p:nvPr/>
        </p:nvPicPr>
        <p:blipFill>
          <a:blip r:embed="rId2"/>
          <a:stretch>
            <a:fillRect/>
          </a:stretch>
        </p:blipFill>
        <p:spPr>
          <a:xfrm>
            <a:off x="4696178" y="1844824"/>
            <a:ext cx="4412326" cy="1860517"/>
          </a:xfrm>
          <a:prstGeom prst="rect">
            <a:avLst/>
          </a:prstGeom>
        </p:spPr>
      </p:pic>
      <p:sp>
        <p:nvSpPr>
          <p:cNvPr id="5" name="矩形 4"/>
          <p:cNvSpPr/>
          <p:nvPr/>
        </p:nvSpPr>
        <p:spPr>
          <a:xfrm>
            <a:off x="179512" y="873790"/>
            <a:ext cx="5976664"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刀具全生命周期</a:t>
            </a:r>
            <a:r>
              <a:rPr lang="en-US" altLang="zh-CN"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RULR</a:t>
            </a: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预测图：</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6335934" y="1426960"/>
            <a:ext cx="1232364" cy="349702"/>
          </a:xfrm>
          <a:prstGeom prst="rect">
            <a:avLst/>
          </a:prstGeom>
          <a:noFill/>
          <a:ln w="31750">
            <a:noFill/>
            <a:prstDash val="dash"/>
          </a:ln>
        </p:spPr>
        <p:txBody>
          <a:bodyPr vert="horz" wrap="square" lIns="72000" tIns="72000" bIns="0" rtlCol="0">
            <a:spAutoFit/>
          </a:bodyPr>
          <a:lstStyle/>
          <a:p>
            <a:r>
              <a:rPr lang="en-US" altLang="zh-CN" dirty="0" err="1" smtClean="0">
                <a:latin typeface="微软雅黑" panose="020B0503020204020204" pitchFamily="34" charset="-122"/>
                <a:ea typeface="微软雅黑" panose="020B0503020204020204" pitchFamily="34" charset="-122"/>
              </a:rPr>
              <a:t>XGBoost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63688" y="1445000"/>
            <a:ext cx="1232364" cy="349702"/>
          </a:xfrm>
          <a:prstGeom prst="rect">
            <a:avLst/>
          </a:prstGeom>
          <a:noFill/>
          <a:ln w="31750">
            <a:noFill/>
            <a:prstDash val="dash"/>
          </a:ln>
        </p:spPr>
        <p:txBody>
          <a:bodyPr vert="horz" wrap="square" lIns="72000" tIns="72000" bIns="0" rtlCol="0">
            <a:spAutoFit/>
          </a:bodyPr>
          <a:lstStyle/>
          <a:p>
            <a:r>
              <a:rPr lang="en-US" altLang="zh-CN" smtClean="0">
                <a:latin typeface="微软雅黑" panose="020B0503020204020204" pitchFamily="34" charset="-122"/>
                <a:ea typeface="微软雅黑" panose="020B0503020204020204" pitchFamily="34" charset="-122"/>
              </a:rPr>
              <a:t>RFCMTL</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55718" y="4444826"/>
            <a:ext cx="8280920" cy="2062103"/>
          </a:xfrm>
          <a:prstGeom prst="rect">
            <a:avLst/>
          </a:prstGeom>
          <a:solidFill>
            <a:schemeClr val="bg1">
              <a:alpha val="0"/>
            </a:schemeClr>
          </a:solidFill>
        </p:spPr>
        <p:txBody>
          <a:bodyPr wrap="square">
            <a:spAutoFit/>
          </a:bodyPr>
          <a:lstStyle/>
          <a:p>
            <a:pPr marL="285750" indent="-285750" fontAlgn="auto">
              <a:lnSpc>
                <a:spcPct val="150000"/>
              </a:lnSpc>
              <a:spcBef>
                <a:spcPts val="1200"/>
              </a:spcBef>
              <a:spcAft>
                <a:spcPts val="0"/>
              </a:spcAft>
              <a:buClr>
                <a:srgbClr val="C00000"/>
              </a:buClr>
              <a:buSzPct val="85000"/>
              <a:buFont typeface="Wingdings" panose="05000000000000000000" pitchFamily="2" charset="2"/>
              <a:buChar char="Ø"/>
              <a:defRPr/>
            </a:pPr>
            <a:r>
              <a:rPr lang="en-US" altLang="zh-CN" dirty="0" smtClean="0">
                <a:latin typeface="微软雅黑" panose="020B0503020204020204" pitchFamily="34" charset="-122"/>
                <a:ea typeface="微软雅黑" panose="020B0503020204020204" pitchFamily="34" charset="-122"/>
              </a:rPr>
              <a:t>RFCMTL</a:t>
            </a:r>
            <a:r>
              <a:rPr lang="zh-CN" altLang="en-US" dirty="0" smtClean="0">
                <a:latin typeface="微软雅黑" panose="020B0503020204020204" pitchFamily="34" charset="-122"/>
                <a:ea typeface="微软雅黑" panose="020B0503020204020204" pitchFamily="34" charset="-122"/>
              </a:rPr>
              <a:t>可以利用相似工况的共享信息，捕捉刀具状态的变化</a:t>
            </a:r>
            <a:endParaRPr lang="en-US" altLang="zh-CN" dirty="0" smtClean="0">
              <a:latin typeface="微软雅黑" panose="020B0503020204020204" pitchFamily="34" charset="-122"/>
              <a:ea typeface="微软雅黑" panose="020B0503020204020204" pitchFamily="34" charset="-122"/>
            </a:endParaRPr>
          </a:p>
          <a:p>
            <a:pPr marL="285750" indent="-285750" fontAlgn="auto">
              <a:lnSpc>
                <a:spcPct val="150000"/>
              </a:lnSpc>
              <a:spcBef>
                <a:spcPts val="1200"/>
              </a:spcBef>
              <a:spcAft>
                <a:spcPts val="0"/>
              </a:spcAft>
              <a:buClr>
                <a:srgbClr val="C00000"/>
              </a:buClr>
              <a:buSzPct val="85000"/>
              <a:buFont typeface="Wingdings" panose="05000000000000000000" pitchFamily="2" charset="2"/>
              <a:buChar char="Ø"/>
              <a:defRPr/>
            </a:pPr>
            <a:r>
              <a:rPr lang="en-US" altLang="zh-CN" dirty="0" err="1" smtClean="0">
                <a:latin typeface="微软雅黑" panose="020B0503020204020204" pitchFamily="34" charset="-122"/>
                <a:ea typeface="微软雅黑" panose="020B0503020204020204" pitchFamily="34" charset="-122"/>
              </a:rPr>
              <a:t>XGBoost</a:t>
            </a:r>
            <a:r>
              <a:rPr lang="zh-CN" altLang="en-US" dirty="0" smtClean="0">
                <a:latin typeface="微软雅黑" panose="020B0503020204020204" pitchFamily="34" charset="-122"/>
                <a:ea typeface="微软雅黑" panose="020B0503020204020204" pitchFamily="34" charset="-122"/>
              </a:rPr>
              <a:t>等单任务方法无法利用相似工况的信息，在</a:t>
            </a:r>
            <a:r>
              <a:rPr lang="zh-CN" altLang="en-US" dirty="0" smtClean="0">
                <a:solidFill>
                  <a:srgbClr val="FF0000"/>
                </a:solidFill>
                <a:latin typeface="微软雅黑" panose="020B0503020204020204" pitchFamily="34" charset="-122"/>
                <a:ea typeface="微软雅黑" panose="020B0503020204020204" pitchFamily="34" charset="-122"/>
              </a:rPr>
              <a:t>新刀冷启动场景</a:t>
            </a:r>
            <a:r>
              <a:rPr lang="zh-CN" altLang="en-US" dirty="0" smtClean="0">
                <a:latin typeface="微软雅黑" panose="020B0503020204020204" pitchFamily="34" charset="-122"/>
                <a:ea typeface="微软雅黑" panose="020B0503020204020204" pitchFamily="34" charset="-122"/>
              </a:rPr>
              <a:t>中会产生欠拟合的现象</a:t>
            </a:r>
            <a:endParaRPr lang="en-US" altLang="zh-CN" dirty="0" smtClean="0">
              <a:latin typeface="微软雅黑" panose="020B0503020204020204" pitchFamily="34" charset="-122"/>
              <a:ea typeface="微软雅黑" panose="020B0503020204020204" pitchFamily="34" charset="-122"/>
            </a:endParaRPr>
          </a:p>
          <a:p>
            <a:pPr marL="285750" indent="-285750" fontAlgn="auto">
              <a:lnSpc>
                <a:spcPct val="150000"/>
              </a:lnSpc>
              <a:spcBef>
                <a:spcPts val="1200"/>
              </a:spcBef>
              <a:spcAft>
                <a:spcPts val="0"/>
              </a:spcAft>
              <a:buClr>
                <a:srgbClr val="C00000"/>
              </a:buClr>
              <a:buSzPct val="85000"/>
              <a:buFont typeface="Wingdings" panose="05000000000000000000" pitchFamily="2" charset="2"/>
              <a:buChar char="Ø"/>
              <a:defRPr/>
            </a:pPr>
            <a:r>
              <a:rPr lang="zh-CN" altLang="en-US" dirty="0" smtClean="0">
                <a:solidFill>
                  <a:srgbClr val="FF0000"/>
                </a:solidFill>
                <a:latin typeface="微软雅黑" panose="020B0503020204020204" pitchFamily="34" charset="-122"/>
                <a:ea typeface="微软雅黑" panose="020B0503020204020204" pitchFamily="34" charset="-122"/>
              </a:rPr>
              <a:t>多任务学习方法</a:t>
            </a:r>
            <a:r>
              <a:rPr lang="zh-CN" altLang="en-US" dirty="0" smtClean="0">
                <a:latin typeface="微软雅黑" panose="020B0503020204020204" pitchFamily="34" charset="-122"/>
                <a:ea typeface="微软雅黑" panose="020B0503020204020204" pitchFamily="34" charset="-122"/>
              </a:rPr>
              <a:t>为新刀具冷启动场景提供了精准的失效时间预测</a:t>
            </a:r>
            <a:endParaRPr lang="en-US" altLang="zh-CN" dirty="0" smtClean="0">
              <a:latin typeface="微软雅黑" panose="020B0503020204020204" pitchFamily="34" charset="-122"/>
              <a:ea typeface="微软雅黑" panose="020B0503020204020204" pitchFamily="34" charset="-122"/>
            </a:endParaRPr>
          </a:p>
        </p:txBody>
      </p:sp>
      <p:sp>
        <p:nvSpPr>
          <p:cNvPr id="9" name="矩形 8"/>
          <p:cNvSpPr/>
          <p:nvPr/>
        </p:nvSpPr>
        <p:spPr>
          <a:xfrm>
            <a:off x="179512" y="4003619"/>
            <a:ext cx="5976664"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结果分析：</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28789"/>
            <a:ext cx="6474515" cy="469464"/>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提纲</a:t>
            </a:r>
            <a:endParaRPr lang="zh-CN" altLang="en-US" sz="28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0967" y="1016160"/>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083465" y="1423825"/>
            <a:ext cx="6331665" cy="17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64505" y="997721"/>
            <a:ext cx="4387392"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研究背景及意义</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90967" y="1936133"/>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083465" y="2343798"/>
            <a:ext cx="6331665" cy="355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505" y="1935594"/>
            <a:ext cx="6201661"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鲁棒估计器的相关理论与分析</a:t>
            </a:r>
            <a:endParaRPr lang="en-US" altLang="zh-CN" dirty="0">
              <a:solidFill>
                <a:schemeClr val="bg2"/>
              </a:solidFill>
            </a:endParaRPr>
          </a:p>
        </p:txBody>
      </p:sp>
      <p:grpSp>
        <p:nvGrpSpPr>
          <p:cNvPr id="22" name="组合 21"/>
          <p:cNvGrpSpPr/>
          <p:nvPr/>
        </p:nvGrpSpPr>
        <p:grpSpPr>
          <a:xfrm>
            <a:off x="1390967" y="2856106"/>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083465" y="3263771"/>
            <a:ext cx="6331665" cy="516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4506" y="2791411"/>
            <a:ext cx="5770974" cy="461665"/>
          </a:xfrm>
          <a:prstGeom prst="rect">
            <a:avLst/>
          </a:prstGeom>
          <a:noFill/>
        </p:spPr>
        <p:txBody>
          <a:bodyPr wrap="square" rtlCol="0">
            <a:spAutoFit/>
          </a:bodyPr>
          <a:lstStyle/>
          <a:p>
            <a:pPr>
              <a:defRPr/>
            </a:pPr>
            <a:r>
              <a:rPr lang="zh-CN" altLang="en-US" sz="2400" dirty="0" smtClean="0">
                <a:solidFill>
                  <a:schemeClr val="bg2"/>
                </a:solidFill>
                <a:latin typeface="微软雅黑" panose="020B0503020204020204" pitchFamily="34" charset="-122"/>
                <a:ea typeface="微软雅黑" panose="020B0503020204020204" pitchFamily="34" charset="-122"/>
              </a:rPr>
              <a:t>基于鲁棒估计器的自适应多任务学习算法</a:t>
            </a:r>
            <a:endParaRPr lang="en-US" altLang="zh-CN" sz="2400" dirty="0">
              <a:solidFill>
                <a:schemeClr val="bg2"/>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388457" y="3651004"/>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28" idx="6"/>
          </p:cNvCxnSpPr>
          <p:nvPr/>
        </p:nvCxnSpPr>
        <p:spPr>
          <a:xfrm>
            <a:off x="2080955" y="4058669"/>
            <a:ext cx="633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2726" y="3667610"/>
            <a:ext cx="5762753"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基于多任务学习的刀具剩余寿命预测</a:t>
            </a:r>
            <a:endParaRPr lang="en-US" altLang="zh-CN" dirty="0">
              <a:solidFill>
                <a:schemeClr val="bg2"/>
              </a:solidFill>
            </a:endParaRPr>
          </a:p>
        </p:txBody>
      </p:sp>
      <p:grpSp>
        <p:nvGrpSpPr>
          <p:cNvPr id="32" name="组合 31"/>
          <p:cNvGrpSpPr/>
          <p:nvPr/>
        </p:nvGrpSpPr>
        <p:grpSpPr>
          <a:xfrm>
            <a:off x="1388457" y="4570977"/>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2145455" y="4968659"/>
            <a:ext cx="6163658" cy="998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10973" y="4552538"/>
            <a:ext cx="438739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研究总结与展望</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med">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bwMode="auto">
          <a:xfrm>
            <a:off x="179512" y="188640"/>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lst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zh-CN" altLang="en-US" sz="3200" kern="0" dirty="0" smtClean="0">
                <a:latin typeface="微软雅黑" panose="020B0503020204020204" pitchFamily="34" charset="-122"/>
                <a:ea typeface="微软雅黑" panose="020B0503020204020204" pitchFamily="34" charset="-122"/>
                <a:cs typeface="微软雅黑" panose="020B0503020204020204" pitchFamily="34" charset="-122"/>
              </a:rPr>
              <a:t>总结和展望</a:t>
            </a:r>
            <a:endParaRPr lang="zh-CN" altLang="en-US" sz="3200"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0" y="1110304"/>
            <a:ext cx="9211236" cy="284385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本研究的主要贡献：</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分析</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鲁棒估计器</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的工作原理，针对其难以优化求解的问题，提出使用</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离群过程</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作为鲁棒估计器的替代形式，并给出了完整的</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原理推导和转换算法</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针对</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未知任务关系的大规模多任务学习</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场景，提出了</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基于鲁棒估计器的自适应多任务学习算法</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，根据任务参数向量之间范数距离项在目标函数中梯度的大小，使用鲁棒正则化项对</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任务关系进行动态衡量</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针对刀具剩余寿命预测场景下</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多工况预测困难、新刀具冷启动无数据训练</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等问题，搭建了</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基于多任务学习的多工况刀具剩余寿命预测系统</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，通过特征生成、工况识别等处理，提升了刀具失效时间的回归预测精度。</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4221088"/>
            <a:ext cx="9211236" cy="2012859"/>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未来展望：</a:t>
            </a:r>
            <a:endPar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探索对鲁棒估计器更有效的求解形式，进一步利用其特性为多任务学习增强任务动态聚类和关系衡量的能力</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针对未知任务关系的多任务学习场景，设计一种方法来进行非线性函数的拟合</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刀具剩余寿命预测场景中使用更多的专家知识和现场数据进行更加准确的工况识别，结合多任务学习探索更有效的预测方式。</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22521" y="188640"/>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硕士阶段参与的项目与发表论文</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206079" y="1268760"/>
            <a:ext cx="8686800" cy="3775521"/>
          </a:xfrm>
        </p:spPr>
        <p:txBody>
          <a:bodyPr/>
          <a:lstStyle/>
          <a:p>
            <a:pPr marL="0" indent="0">
              <a:lnSpc>
                <a:spcPct val="100000"/>
              </a:lnSpc>
              <a:spcBef>
                <a:spcPts val="0"/>
              </a:spcBef>
              <a:buNone/>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参与项目</a:t>
            </a:r>
            <a:endPar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spcBef>
                <a:spcPts val="0"/>
              </a:spcBef>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国家自然科学基金重点</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项目：工业网络系统的分布式边缘感知与协同</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控制 项目编号：</a:t>
            </a:r>
            <a:r>
              <a:rPr lang="is-IS" altLang="zh-CN" sz="1800" dirty="0"/>
              <a:t>61933009</a:t>
            </a:r>
            <a:endPar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spcBef>
                <a:spcPts val="0"/>
              </a:spcBef>
              <a:buNone/>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发表论文</a:t>
            </a:r>
            <a:endPar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spcBef>
                <a:spcPts val="0"/>
              </a:spcBef>
              <a:buNone/>
            </a:pP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[1]  </a:t>
            </a:r>
            <a:r>
              <a:rPr lang="en-US" altLang="zh-CN" sz="1800" dirty="0" err="1" smtClean="0">
                <a:latin typeface="微软雅黑" panose="020B0503020204020204" pitchFamily="34" charset="-122"/>
                <a:ea typeface="微软雅黑" panose="020B0503020204020204" pitchFamily="34" charset="-122"/>
                <a:cs typeface="微软雅黑" panose="020B0503020204020204" pitchFamily="34" charset="-122"/>
              </a:rPr>
              <a:t>ZhuPY,ChenCL,HeJP,ZhuSY</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Robust Estimator based Adaptive Multi-Task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Learning[C].</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2019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IEEE Symposium Series on Computational Intelligence (SSCI</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t>2019.IEEE</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00000"/>
              </a:lnSpc>
              <a:spcBef>
                <a:spcPts val="0"/>
              </a:spcBef>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00000"/>
              </a:lnSpc>
              <a:spcBef>
                <a:spcPts val="0"/>
              </a:spcBef>
              <a:buNone/>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发表</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专利</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第一发明人，</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一种基于多任务学习的刀具剩余寿命预测方法及</a:t>
            </a:r>
            <a:r>
              <a:rPr lang="zh-CN" altLang="zh-CN" sz="1800" dirty="0" smtClean="0">
                <a:latin typeface="微软雅黑" panose="020B0503020204020204" pitchFamily="34" charset="-122"/>
                <a:ea typeface="微软雅黑" panose="020B0503020204020204" pitchFamily="34" charset="-122"/>
                <a:cs typeface="微软雅黑" panose="020B0503020204020204" pitchFamily="34" charset="-122"/>
              </a:rPr>
              <a:t>系统</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专利申请中</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395536" y="1052736"/>
            <a:ext cx="8410492" cy="926932"/>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谢谢！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34930" y="22703"/>
            <a:ext cx="9144000" cy="688975"/>
          </a:xfrm>
        </p:spPr>
        <p:txBody>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多任务学习的研究</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现状</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6" name="表格 45"/>
          <p:cNvGraphicFramePr>
            <a:graphicFrameLocks noGrp="1"/>
          </p:cNvGraphicFramePr>
          <p:nvPr/>
        </p:nvGraphicFramePr>
        <p:xfrm>
          <a:off x="40388" y="1132374"/>
          <a:ext cx="9063224" cy="1041717"/>
        </p:xfrm>
        <a:graphic>
          <a:graphicData uri="http://schemas.openxmlformats.org/drawingml/2006/table">
            <a:tbl>
              <a:tblPr firstRow="1" bandRow="1">
                <a:tableStyleId>{F5AB1C69-6EDB-4FF4-983F-18BD219EF322}</a:tableStyleId>
              </a:tblPr>
              <a:tblGrid>
                <a:gridCol w="2654512"/>
                <a:gridCol w="3240360"/>
                <a:gridCol w="3168352"/>
              </a:tblGrid>
              <a:tr h="378806">
                <a:tc>
                  <a:txBody>
                    <a:bodyPr/>
                    <a:lstStyle/>
                    <a:p>
                      <a:pPr algn="l"/>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Robust</a:t>
                      </a:r>
                      <a:r>
                        <a:rPr lang="zh-CN" altLang="en-US" sz="1800" b="0" kern="1200" baseline="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MTFL</a:t>
                      </a:r>
                      <a:r>
                        <a:rPr lang="en-US" altLang="zh-CN" sz="1800" b="0" kern="1200" baseline="-25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KDD12</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使用矩阵范数进行参数约束</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zh-CN" altLang="en-US"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只能处理相似任务的情况，为不相似任务寻找共享特征会损坏各自任务的参数收敛效果</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62911">
                <a:tc>
                  <a:txBody>
                    <a:bodyPr/>
                    <a:lstStyle/>
                    <a:p>
                      <a:pPr algn="l"/>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Low-Rank</a:t>
                      </a:r>
                      <a:r>
                        <a:rPr lang="zh-CN" altLang="en-US"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and</a:t>
                      </a:r>
                      <a:r>
                        <a:rPr lang="zh-CN" altLang="en-US"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Sparse</a:t>
                      </a:r>
                      <a:r>
                        <a:rPr lang="zh-CN" altLang="en-US"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MTFL</a:t>
                      </a:r>
                      <a:r>
                        <a:rPr lang="en-US" altLang="zh-CN" sz="1800" b="0" kern="1200" baseline="-25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Springer14</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对参数进行低秩分解，求得不同任务各自的共享特征矩阵</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5" name="矩形 74"/>
          <p:cNvSpPr/>
          <p:nvPr/>
        </p:nvSpPr>
        <p:spPr>
          <a:xfrm>
            <a:off x="6969405" y="764704"/>
            <a:ext cx="646331" cy="369332"/>
          </a:xfrm>
          <a:prstGeom prst="rect">
            <a:avLst/>
          </a:prstGeom>
          <a:noFill/>
        </p:spPr>
        <p:txBody>
          <a:bodyPr wrap="none">
            <a:spAutoFit/>
          </a:bodyPr>
          <a:lstStyle/>
          <a:p>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不足</a:t>
            </a:r>
            <a:endParaRPr lang="zh-CN" altLang="en-US" dirty="0"/>
          </a:p>
        </p:txBody>
      </p:sp>
      <p:sp>
        <p:nvSpPr>
          <p:cNvPr id="36" name="矩形 35"/>
          <p:cNvSpPr/>
          <p:nvPr/>
        </p:nvSpPr>
        <p:spPr>
          <a:xfrm>
            <a:off x="2994285" y="764704"/>
            <a:ext cx="1107996" cy="369332"/>
          </a:xfrm>
          <a:prstGeom prst="rect">
            <a:avLst/>
          </a:prstGeom>
        </p:spPr>
        <p:txBody>
          <a:bodyPr wrap="none">
            <a:spAutoFit/>
          </a:bodyPr>
          <a:lstStyle/>
          <a:p>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解决思路</a:t>
            </a:r>
            <a:endParaRPr lang="zh-CN" altLang="en-US" dirty="0"/>
          </a:p>
        </p:txBody>
      </p:sp>
      <p:sp>
        <p:nvSpPr>
          <p:cNvPr id="6" name="矩形 5"/>
          <p:cNvSpPr/>
          <p:nvPr/>
        </p:nvSpPr>
        <p:spPr>
          <a:xfrm>
            <a:off x="24772" y="697005"/>
            <a:ext cx="2031325" cy="461665"/>
          </a:xfrm>
          <a:prstGeom prst="rect">
            <a:avLst/>
          </a:prstGeom>
        </p:spPr>
        <p:txBody>
          <a:bodyPr wrap="none">
            <a:spAutoFit/>
          </a:bodyPr>
          <a:lstStyle/>
          <a:p>
            <a:pPr algn="just">
              <a:buClr>
                <a:srgbClr val="C00000"/>
              </a:buClr>
            </a:pPr>
            <a:r>
              <a:rPr lang="zh-CN" altLang="en-US" sz="2400" b="1" dirty="0" smtClean="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基于特征学习</a:t>
            </a:r>
            <a:endParaRPr lang="zh-CN" altLang="en-US" sz="2400"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8" name="表格 27"/>
          <p:cNvGraphicFramePr>
            <a:graphicFrameLocks noGrp="1"/>
          </p:cNvGraphicFramePr>
          <p:nvPr/>
        </p:nvGraphicFramePr>
        <p:xfrm>
          <a:off x="110248" y="2678940"/>
          <a:ext cx="8993363" cy="1332204"/>
        </p:xfrm>
        <a:graphic>
          <a:graphicData uri="http://schemas.openxmlformats.org/drawingml/2006/table">
            <a:tbl>
              <a:tblPr firstRow="1" bandRow="1">
                <a:tableStyleId>{F5AB1C69-6EDB-4FF4-983F-18BD219EF322}</a:tableStyleId>
              </a:tblPr>
              <a:tblGrid>
                <a:gridCol w="2613289"/>
                <a:gridCol w="3190037"/>
                <a:gridCol w="3190037"/>
              </a:tblGrid>
              <a:tr h="554288">
                <a:tc>
                  <a:txBody>
                    <a:bodyPr/>
                    <a:lstStyle/>
                    <a:p>
                      <a:pPr algn="l"/>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MTRL</a:t>
                      </a:r>
                      <a:r>
                        <a:rPr lang="en-US" altLang="zh-CN" sz="1800" b="0" kern="1200" baseline="-25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KDD14</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利用协方差矩阵记录任务关系</a:t>
                      </a:r>
                      <a:endPar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规定任务关系为协方差</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形式会</a:t>
                      </a:r>
                      <a:r>
                        <a:rPr lang="zh-CN" altLang="en-US" sz="1800" b="0" kern="1200" baseline="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丢失信息</a:t>
                      </a:r>
                      <a:endParaRPr lang="en-US" altLang="zh-CN" sz="18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92082">
                <a:tc>
                  <a:txBody>
                    <a:bodyPr/>
                    <a:lstStyle/>
                    <a:p>
                      <a:pPr algn="l"/>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CCMTL</a:t>
                      </a:r>
                      <a:r>
                        <a:rPr lang="en-US" altLang="zh-CN" sz="1800" b="0" kern="1200" baseline="-25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ICML18</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在参数学习过程中同时对任务和特征进行聚类</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任务聚类时来自不同簇的多余连接会导致性能变差</a:t>
                      </a:r>
                      <a:endPar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矩形 28"/>
          <p:cNvSpPr/>
          <p:nvPr/>
        </p:nvSpPr>
        <p:spPr>
          <a:xfrm>
            <a:off x="6986261" y="2305864"/>
            <a:ext cx="646331" cy="369332"/>
          </a:xfrm>
          <a:prstGeom prst="rect">
            <a:avLst/>
          </a:prstGeom>
          <a:noFill/>
        </p:spPr>
        <p:txBody>
          <a:bodyPr wrap="none">
            <a:spAutoFit/>
          </a:bodyPr>
          <a:lstStyle/>
          <a:p>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不足</a:t>
            </a:r>
            <a:endParaRPr lang="zh-CN" altLang="en-US" dirty="0"/>
          </a:p>
        </p:txBody>
      </p:sp>
      <p:sp>
        <p:nvSpPr>
          <p:cNvPr id="31" name="矩形 30"/>
          <p:cNvSpPr/>
          <p:nvPr/>
        </p:nvSpPr>
        <p:spPr>
          <a:xfrm>
            <a:off x="3011141" y="2320224"/>
            <a:ext cx="1107996" cy="369332"/>
          </a:xfrm>
          <a:prstGeom prst="rect">
            <a:avLst/>
          </a:prstGeom>
        </p:spPr>
        <p:txBody>
          <a:bodyPr wrap="none">
            <a:spAutoFit/>
          </a:bodyPr>
          <a:lstStyle/>
          <a:p>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解决思路</a:t>
            </a:r>
            <a:endParaRPr lang="zh-CN" altLang="en-US" dirty="0"/>
          </a:p>
        </p:txBody>
      </p:sp>
      <p:sp>
        <p:nvSpPr>
          <p:cNvPr id="32" name="矩形 31"/>
          <p:cNvSpPr/>
          <p:nvPr/>
        </p:nvSpPr>
        <p:spPr>
          <a:xfrm>
            <a:off x="41630" y="2265509"/>
            <a:ext cx="2031325" cy="461665"/>
          </a:xfrm>
          <a:prstGeom prst="rect">
            <a:avLst/>
          </a:prstGeom>
        </p:spPr>
        <p:txBody>
          <a:bodyPr wrap="none">
            <a:spAutoFit/>
          </a:bodyPr>
          <a:lstStyle/>
          <a:p>
            <a:pPr algn="just">
              <a:buClr>
                <a:srgbClr val="C00000"/>
              </a:buClr>
            </a:pPr>
            <a:r>
              <a:rPr lang="zh-CN" altLang="en-US" sz="2400" b="1" dirty="0" smtClean="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基于任务关系</a:t>
            </a:r>
            <a:endParaRPr lang="zh-CN" altLang="en-US" sz="2400"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3" name="表格 32"/>
          <p:cNvGraphicFramePr>
            <a:graphicFrameLocks noGrp="1"/>
          </p:cNvGraphicFramePr>
          <p:nvPr/>
        </p:nvGraphicFramePr>
        <p:xfrm>
          <a:off x="40388" y="4461278"/>
          <a:ext cx="9063225" cy="1280244"/>
        </p:xfrm>
        <a:graphic>
          <a:graphicData uri="http://schemas.openxmlformats.org/drawingml/2006/table">
            <a:tbl>
              <a:tblPr firstRow="1" bandRow="1">
                <a:tableStyleId>{F5AB1C69-6EDB-4FF4-983F-18BD219EF322}</a:tableStyleId>
              </a:tblPr>
              <a:tblGrid>
                <a:gridCol w="2633589"/>
                <a:gridCol w="3214818"/>
                <a:gridCol w="3214818"/>
              </a:tblGrid>
              <a:tr h="538239">
                <a:tc>
                  <a:txBody>
                    <a:bodyPr/>
                    <a:lstStyle/>
                    <a:p>
                      <a:pPr algn="l"/>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Deep</a:t>
                      </a:r>
                      <a:r>
                        <a:rPr lang="zh-CN" altLang="en-US"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MTLMO</a:t>
                      </a:r>
                      <a:r>
                        <a:rPr lang="en-US" altLang="zh-CN" sz="1800" b="0" kern="1200" baseline="-25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NIPS18</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共享网络结构下求多目标帕累托最优解</a:t>
                      </a:r>
                      <a:endPar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需要大规模高质量训练样本和具有先验相似关系的预测任务，且优化效果取决于随机梯度下降法</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16834">
                <a:tc>
                  <a:txBody>
                    <a:bodyPr/>
                    <a:lstStyle/>
                    <a:p>
                      <a:pPr algn="l"/>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1800" b="0" kern="1200" baseline="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-Deep</a:t>
                      </a:r>
                      <a:r>
                        <a:rPr lang="en-US" altLang="zh-CN" sz="1800" b="0" kern="12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MTL</a:t>
                      </a:r>
                      <a:r>
                        <a:rPr lang="en-US" altLang="zh-CN" sz="1800" b="0" kern="1200" baseline="-25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GECCO18</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利用进化算法进行多任务网络结构搜索</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91482" marR="91482" marT="45741" marB="457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4" name="矩形 33"/>
          <p:cNvSpPr/>
          <p:nvPr/>
        </p:nvSpPr>
        <p:spPr>
          <a:xfrm>
            <a:off x="6909359" y="4088202"/>
            <a:ext cx="646331" cy="369332"/>
          </a:xfrm>
          <a:prstGeom prst="rect">
            <a:avLst/>
          </a:prstGeom>
          <a:noFill/>
        </p:spPr>
        <p:txBody>
          <a:bodyPr wrap="none">
            <a:spAutoFit/>
          </a:bodyPr>
          <a:lstStyle/>
          <a:p>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不足</a:t>
            </a:r>
            <a:endParaRPr lang="zh-CN" altLang="en-US" dirty="0"/>
          </a:p>
        </p:txBody>
      </p:sp>
      <p:sp>
        <p:nvSpPr>
          <p:cNvPr id="35" name="矩形 34"/>
          <p:cNvSpPr/>
          <p:nvPr/>
        </p:nvSpPr>
        <p:spPr>
          <a:xfrm>
            <a:off x="3031956" y="4102562"/>
            <a:ext cx="1107996" cy="369332"/>
          </a:xfrm>
          <a:prstGeom prst="rect">
            <a:avLst/>
          </a:prstGeom>
        </p:spPr>
        <p:txBody>
          <a:bodyPr wrap="none">
            <a:spAutoFit/>
          </a:bodyPr>
          <a:lstStyle/>
          <a:p>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解决思路</a:t>
            </a:r>
            <a:endParaRPr lang="zh-CN" altLang="en-US" dirty="0"/>
          </a:p>
        </p:txBody>
      </p:sp>
      <p:sp>
        <p:nvSpPr>
          <p:cNvPr id="38" name="矩形 37"/>
          <p:cNvSpPr/>
          <p:nvPr/>
        </p:nvSpPr>
        <p:spPr>
          <a:xfrm>
            <a:off x="-35271" y="4047847"/>
            <a:ext cx="2031325" cy="461665"/>
          </a:xfrm>
          <a:prstGeom prst="rect">
            <a:avLst/>
          </a:prstGeom>
        </p:spPr>
        <p:txBody>
          <a:bodyPr wrap="none">
            <a:spAutoFit/>
          </a:bodyPr>
          <a:lstStyle/>
          <a:p>
            <a:pPr algn="just">
              <a:buClr>
                <a:srgbClr val="C00000"/>
              </a:buClr>
            </a:pPr>
            <a:r>
              <a:rPr lang="zh-CN" altLang="en-US" sz="2400" b="1" dirty="0" smtClean="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基于深度学习</a:t>
            </a:r>
            <a:endParaRPr lang="zh-CN" altLang="en-US" sz="2400"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矩形 38"/>
          <p:cNvSpPr/>
          <p:nvPr/>
        </p:nvSpPr>
        <p:spPr>
          <a:xfrm>
            <a:off x="110249" y="5918774"/>
            <a:ext cx="8993362" cy="830997"/>
          </a:xfrm>
          <a:prstGeom prst="rect">
            <a:avLst/>
          </a:prstGeom>
          <a:solidFill>
            <a:schemeClr val="bg1">
              <a:lumMod val="85000"/>
            </a:schemeClr>
          </a:solidFill>
        </p:spPr>
        <p:txBody>
          <a:bodyPr wrap="square">
            <a:spAutoFit/>
          </a:bodyPr>
          <a:lstStyle/>
          <a:p>
            <a:pPr marL="457200" indent="-457200">
              <a:buAutoNum type="arabicPeriod"/>
            </a:pPr>
            <a:r>
              <a:rPr lang="zh-CN" altLang="en-US" sz="24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无法在</a:t>
            </a:r>
            <a:r>
              <a:rPr lang="zh-CN" altLang="en-US" sz="24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未知任务关系</a:t>
            </a:r>
            <a:r>
              <a:rPr lang="zh-CN" altLang="en-US" sz="24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的多任务预测场景中进行精准预测</a:t>
            </a:r>
            <a:endParaRPr lang="en-US" altLang="zh-CN"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AutoNum type="arabicPeriod"/>
            </a:pPr>
            <a:r>
              <a:rPr lang="zh-CN" altLang="en-US" sz="24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现有方法只验证了多任务标准数据集，</a:t>
            </a:r>
            <a:r>
              <a:rPr lang="zh-CN" altLang="en-US" sz="24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实际场景的应用</a:t>
            </a:r>
            <a:r>
              <a:rPr lang="zh-CN" altLang="en-US" sz="24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有限</a:t>
            </a:r>
            <a:endParaRPr lang="en-US" altLang="zh-CN" sz="24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0" y="179388"/>
            <a:ext cx="9144000" cy="688975"/>
          </a:xfrm>
        </p:spPr>
        <p:txBody>
          <a:bodyPr/>
          <a:lstStyle/>
          <a:p>
            <a:pPr algn="l"/>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研究内容和创新点</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nvSpPr>
        <p:spPr>
          <a:xfrm>
            <a:off x="1428675" y="4028497"/>
            <a:ext cx="3991650" cy="646331"/>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分属不同簇的任务共享不同的模型参数和关键特征</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1436324" y="3274240"/>
            <a:ext cx="3991650" cy="646331"/>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未知任务关系的场景中难以杜绝不相似任务带来的影响</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5400363" y="3259260"/>
            <a:ext cx="3696195" cy="646331"/>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使用</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鲁棒估计器</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根据优化过程中参数距离来动态调整任务关系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3144921" y="2722565"/>
            <a:ext cx="646331" cy="369332"/>
          </a:xfrm>
          <a:prstGeom prst="rect">
            <a:avLst/>
          </a:prstGeom>
          <a:solidFill>
            <a:schemeClr val="bg1"/>
          </a:solidFill>
        </p:spPr>
        <p:txBody>
          <a:bodyPr wrap="non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挑战</a:t>
            </a:r>
            <a:endParaRPr lang="zh-CN" altLang="en-US" dirty="0"/>
          </a:p>
        </p:txBody>
      </p:sp>
      <p:sp>
        <p:nvSpPr>
          <p:cNvPr id="25" name="矩形 24"/>
          <p:cNvSpPr/>
          <p:nvPr/>
        </p:nvSpPr>
        <p:spPr>
          <a:xfrm>
            <a:off x="-2560" y="3352355"/>
            <a:ext cx="1569660" cy="369332"/>
          </a:xfrm>
          <a:prstGeom prst="rect">
            <a:avLst/>
          </a:prstGeom>
          <a:solidFill>
            <a:schemeClr val="bg1"/>
          </a:solidFill>
        </p:spPr>
        <p:txBody>
          <a:bodyPr wrap="none">
            <a:spAutoFit/>
          </a:bodyPr>
          <a:lstStyle/>
          <a:p>
            <a:pPr algn="just">
              <a:buClr>
                <a:srgbClr val="C00000"/>
              </a:buClr>
            </a:pP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任务关系衡量</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a:xfrm>
            <a:off x="-2560" y="4176612"/>
            <a:ext cx="1569660" cy="369332"/>
          </a:xfrm>
          <a:prstGeom prst="rect">
            <a:avLst/>
          </a:prstGeom>
          <a:solidFill>
            <a:schemeClr val="bg1"/>
          </a:solidFill>
        </p:spPr>
        <p:txBody>
          <a:bodyPr wrap="none">
            <a:spAutoFit/>
          </a:bodyPr>
          <a:lstStyle/>
          <a:p>
            <a:pPr algn="just">
              <a:buClr>
                <a:srgbClr val="C00000"/>
              </a:buClr>
            </a:pP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共享信息利用</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8" name="直线连接符 27"/>
          <p:cNvCxnSpPr/>
          <p:nvPr/>
        </p:nvCxnSpPr>
        <p:spPr bwMode="auto">
          <a:xfrm>
            <a:off x="11787" y="3957445"/>
            <a:ext cx="9144000"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连接符 28"/>
          <p:cNvCxnSpPr/>
          <p:nvPr/>
        </p:nvCxnSpPr>
        <p:spPr bwMode="auto">
          <a:xfrm>
            <a:off x="11787" y="4797734"/>
            <a:ext cx="9144000"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线连接符 30"/>
          <p:cNvCxnSpPr/>
          <p:nvPr/>
        </p:nvCxnSpPr>
        <p:spPr bwMode="auto">
          <a:xfrm>
            <a:off x="11787" y="3129886"/>
            <a:ext cx="9144000"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6840342" y="2739986"/>
            <a:ext cx="877163" cy="369332"/>
          </a:xfrm>
          <a:prstGeom prst="rect">
            <a:avLst/>
          </a:prstGeom>
          <a:solidFill>
            <a:schemeClr val="bg1"/>
          </a:solidFill>
        </p:spPr>
        <p:txBody>
          <a:bodyPr wrap="none">
            <a:spAutoFit/>
          </a:bodyPr>
          <a:lstStyle/>
          <a:p>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创新点</a:t>
            </a:r>
            <a:endParaRPr lang="zh-CN" altLang="en-US" dirty="0"/>
          </a:p>
        </p:txBody>
      </p:sp>
      <p:sp>
        <p:nvSpPr>
          <p:cNvPr id="35" name="矩形 34"/>
          <p:cNvSpPr/>
          <p:nvPr/>
        </p:nvSpPr>
        <p:spPr>
          <a:xfrm>
            <a:off x="1436324" y="4881069"/>
            <a:ext cx="3991650" cy="646331"/>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原始鲁棒估计器为非凸形式，难以直接优化求解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nvSpPr>
        <p:spPr>
          <a:xfrm>
            <a:off x="6633" y="5100207"/>
            <a:ext cx="1569660" cy="369332"/>
          </a:xfrm>
          <a:prstGeom prst="rect">
            <a:avLst/>
          </a:prstGeom>
          <a:solidFill>
            <a:schemeClr val="bg1"/>
          </a:solidFill>
        </p:spPr>
        <p:txBody>
          <a:bodyPr wrap="none">
            <a:spAutoFit/>
          </a:bodyPr>
          <a:lstStyle/>
          <a:p>
            <a:pPr algn="just">
              <a:buClr>
                <a:srgbClr val="C00000"/>
              </a:buClr>
            </a:pP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高效参数拟合</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线连接符 38"/>
          <p:cNvCxnSpPr/>
          <p:nvPr/>
        </p:nvCxnSpPr>
        <p:spPr bwMode="auto">
          <a:xfrm>
            <a:off x="19436" y="5805264"/>
            <a:ext cx="9144000"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40"/>
          <p:cNvSpPr/>
          <p:nvPr/>
        </p:nvSpPr>
        <p:spPr>
          <a:xfrm>
            <a:off x="1428675" y="5829872"/>
            <a:ext cx="3991650" cy="923330"/>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不同工况下刀具剩余寿命预测函数的映射主体不同，导致模型过拟合严重</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21990" y="6086655"/>
            <a:ext cx="1569660" cy="369332"/>
          </a:xfrm>
          <a:prstGeom prst="rect">
            <a:avLst/>
          </a:prstGeom>
          <a:solidFill>
            <a:schemeClr val="bg1"/>
          </a:solidFill>
        </p:spPr>
        <p:txBody>
          <a:bodyPr wrap="none">
            <a:spAutoFit/>
          </a:bodyPr>
          <a:lstStyle/>
          <a:p>
            <a:pPr algn="just">
              <a:buClr>
                <a:srgbClr val="C00000"/>
              </a:buClr>
            </a:pP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实际预测应用</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4" name="直线连接符 43"/>
          <p:cNvCxnSpPr/>
          <p:nvPr/>
        </p:nvCxnSpPr>
        <p:spPr bwMode="auto">
          <a:xfrm>
            <a:off x="0" y="6813376"/>
            <a:ext cx="9144000"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a:xfrm>
            <a:off x="34643" y="1120153"/>
            <a:ext cx="9074713" cy="1200329"/>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研究内容：</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算法设计：</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面向未知任务关系场景下的自适应多任务学习</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实际应用：</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基于多任务学习算法的刀具剩余寿命预测系统</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矩形 51"/>
          <p:cNvSpPr/>
          <p:nvPr/>
        </p:nvSpPr>
        <p:spPr>
          <a:xfrm>
            <a:off x="1133" y="2403215"/>
            <a:ext cx="2835260" cy="461665"/>
          </a:xfrm>
          <a:prstGeom prst="rect">
            <a:avLst/>
          </a:prstGeom>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研究挑战与创新点：</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矩形 53"/>
          <p:cNvSpPr/>
          <p:nvPr/>
        </p:nvSpPr>
        <p:spPr>
          <a:xfrm>
            <a:off x="5413161" y="4067763"/>
            <a:ext cx="3696195" cy="646331"/>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提出自适应多任务学习方法</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同时</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进行</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特征选择和任务</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聚</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a:t>
            </a:r>
            <a:endParaRPr lang="zh-CN" altLang="en-US" dirty="0"/>
          </a:p>
        </p:txBody>
      </p:sp>
      <p:sp>
        <p:nvSpPr>
          <p:cNvPr id="55" name="矩形 54"/>
          <p:cNvSpPr/>
          <p:nvPr/>
        </p:nvSpPr>
        <p:spPr>
          <a:xfrm>
            <a:off x="5400362" y="4847655"/>
            <a:ext cx="3696195" cy="923330"/>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转换原始鲁棒估计器为离群过程，并构造一个</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多凸的目标函数</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，利用</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交替最小二乘法</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进行高效优化</a:t>
            </a:r>
            <a:endParaRPr lang="zh-CN" altLang="en-US" dirty="0"/>
          </a:p>
        </p:txBody>
      </p:sp>
      <p:sp>
        <p:nvSpPr>
          <p:cNvPr id="56" name="矩形 55"/>
          <p:cNvSpPr/>
          <p:nvPr/>
        </p:nvSpPr>
        <p:spPr>
          <a:xfrm>
            <a:off x="5400361" y="5881607"/>
            <a:ext cx="3696196" cy="923330"/>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挖掘刀具实时状态并</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识别工况</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，搭建了</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基于多任务学习的刀具剩余寿命预测系统</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635495" y="167121"/>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论文研究思路</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738332" y="2665393"/>
            <a:ext cx="583324" cy="1900346"/>
          </a:xfrm>
          <a:prstGeom prst="rect">
            <a:avLst/>
          </a:prstGeom>
          <a:solidFill>
            <a:srgbClr val="3F6EAA">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第一章</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绪论</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椭圆 5"/>
          <p:cNvSpPr/>
          <p:nvPr/>
        </p:nvSpPr>
        <p:spPr>
          <a:xfrm>
            <a:off x="2503544" y="1575913"/>
            <a:ext cx="4020374" cy="1008112"/>
          </a:xfrm>
          <a:prstGeom prst="ellipse">
            <a:avLst/>
          </a:prstGeom>
          <a:solidFill>
            <a:srgbClr val="0086D1">
              <a:alpha val="20000"/>
            </a:srgbClr>
          </a:solidFill>
          <a:ln w="12700" cap="flat" cmpd="sng" algn="ctr">
            <a:noFill/>
            <a:prstDash val="solid"/>
            <a:miter lim="800000"/>
          </a:ln>
          <a:effectLst/>
        </p:spPr>
        <p:txBody>
          <a:bodyPr rtlCol="0" anchor="ctr"/>
          <a:lstStyle/>
          <a:p>
            <a:pPr algn="ctr" fontAlgn="auto">
              <a:spcBef>
                <a:spcPts val="0"/>
              </a:spcBef>
              <a:spcAft>
                <a:spcPts val="0"/>
              </a:spcAft>
              <a:defRPr/>
            </a:pPr>
            <a:endParaRPr lang="en-US" altLang="zh-CN"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spcBef>
                <a:spcPts val="0"/>
              </a:spcBef>
              <a:spcAft>
                <a:spcPts val="0"/>
              </a:spcAft>
              <a:defRPr/>
            </a:pP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第二章 </a:t>
            </a:r>
            <a:r>
              <a:rPr lang="zh-CN" altLang="en-US"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鲁棒估计器的相关理论与分析</a:t>
            </a:r>
            <a:endPar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椭圆 6"/>
          <p:cNvSpPr/>
          <p:nvPr/>
        </p:nvSpPr>
        <p:spPr>
          <a:xfrm>
            <a:off x="2503544" y="2985435"/>
            <a:ext cx="4020374" cy="937068"/>
          </a:xfrm>
          <a:prstGeom prst="ellipse">
            <a:avLst/>
          </a:prstGeom>
          <a:solidFill>
            <a:srgbClr val="0086D1">
              <a:alpha val="20000"/>
            </a:srgbClr>
          </a:solidFill>
          <a:ln w="12700" cap="flat" cmpd="sng" algn="ctr">
            <a:noFill/>
            <a:prstDash val="solid"/>
            <a:miter lim="800000"/>
          </a:ln>
          <a:effectLst/>
        </p:spPr>
        <p:txBody>
          <a:bodyPr rtlCol="0" anchor="ctr"/>
          <a:lstStyle/>
          <a:p>
            <a:pPr algn="ct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第三章 </a:t>
            </a:r>
            <a:r>
              <a:rPr lang="zh-CN" altLang="en-US"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基于鲁棒估计器的自适应多任务学习算法</a:t>
            </a:r>
            <a:endPar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椭圆 7"/>
          <p:cNvSpPr/>
          <p:nvPr/>
        </p:nvSpPr>
        <p:spPr>
          <a:xfrm>
            <a:off x="2490010" y="4509120"/>
            <a:ext cx="4033908" cy="937069"/>
          </a:xfrm>
          <a:prstGeom prst="ellipse">
            <a:avLst/>
          </a:prstGeom>
          <a:solidFill>
            <a:srgbClr val="0086D1">
              <a:alpha val="20000"/>
            </a:srgbClr>
          </a:solidFill>
          <a:ln w="12700" cap="flat" cmpd="sng" algn="ctr">
            <a:noFill/>
            <a:prstDash val="solid"/>
            <a:miter lim="800000"/>
          </a:ln>
          <a:effectLst/>
        </p:spPr>
        <p:txBody>
          <a:bodyPr rtlCol="0" anchor="ctr"/>
          <a:lstStyle/>
          <a:p>
            <a:pPr algn="ctr" fontAlgn="auto">
              <a:spcBef>
                <a:spcPts val="0"/>
              </a:spcBef>
              <a:spcAft>
                <a:spcPts val="0"/>
              </a:spcAft>
              <a:defRPr/>
            </a:pPr>
            <a:endParaRPr lang="en-US" altLang="zh-CN"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spcBef>
                <a:spcPts val="0"/>
              </a:spcBef>
              <a:spcAft>
                <a:spcPts val="0"/>
              </a:spcAft>
              <a:defRPr/>
            </a:pP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第四章 </a:t>
            </a:r>
            <a:r>
              <a:rPr lang="zh-CN" altLang="en-US"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基于多任务学习的刀具剩余寿命预测系统</a:t>
            </a:r>
            <a:endPar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右大括号 11"/>
          <p:cNvSpPr/>
          <p:nvPr/>
        </p:nvSpPr>
        <p:spPr bwMode="auto">
          <a:xfrm rot="10800000">
            <a:off x="1386693" y="2296571"/>
            <a:ext cx="584523" cy="2782650"/>
          </a:xfrm>
          <a:prstGeom prst="rightBrace">
            <a:avLst>
              <a:gd name="adj1" fmla="val 8333"/>
              <a:gd name="adj2" fmla="val 50000"/>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
        <p:nvSpPr>
          <p:cNvPr id="13" name="矩形 12"/>
          <p:cNvSpPr/>
          <p:nvPr/>
        </p:nvSpPr>
        <p:spPr>
          <a:xfrm>
            <a:off x="7953173" y="2079969"/>
            <a:ext cx="583324" cy="2958706"/>
          </a:xfrm>
          <a:prstGeom prst="rect">
            <a:avLst/>
          </a:prstGeom>
          <a:solidFill>
            <a:srgbClr val="3F6EA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第五章</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总结与展望</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2327947" y="2524254"/>
            <a:ext cx="4760231" cy="369332"/>
          </a:xfrm>
          <a:prstGeom prst="rect">
            <a:avLst/>
          </a:prstGeom>
        </p:spPr>
        <p:txBody>
          <a:bodyPr wrap="square">
            <a:spAutoFit/>
          </a:bodyPr>
          <a:lstStyle/>
          <a:p>
            <a:r>
              <a:rPr lang="zh-CN" altLang="en-US"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描述鲁棒估计器的数学特性和相关优化方法</a:t>
            </a:r>
            <a:endPar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2387681" y="3879942"/>
            <a:ext cx="4560583" cy="646331"/>
          </a:xfrm>
          <a:prstGeom prst="rect">
            <a:avLst/>
          </a:prstGeom>
        </p:spPr>
        <p:txBody>
          <a:bodyPr wrap="square">
            <a:spAutoFit/>
          </a:bodyPr>
          <a:lstStyle/>
          <a:p>
            <a:r>
              <a:rPr lang="zh-CN" altLang="en-US"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设计自适应多任务</a:t>
            </a:r>
            <a:r>
              <a:rPr lang="zh-CN" altLang="en-US" kern="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学习算法同时</a:t>
            </a:r>
            <a:r>
              <a:rPr lang="zh-CN" altLang="en-US"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进行特征选择和大规模任务自适应聚类</a:t>
            </a:r>
            <a:endPar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nvSpPr>
        <p:spPr>
          <a:xfrm>
            <a:off x="2387681" y="5446965"/>
            <a:ext cx="4416567" cy="646331"/>
          </a:xfrm>
          <a:prstGeom prst="rect">
            <a:avLst/>
          </a:prstGeom>
        </p:spPr>
        <p:txBody>
          <a:bodyPr wrap="square">
            <a:spAutoFit/>
          </a:bodyPr>
          <a:lstStyle/>
          <a:p>
            <a:r>
              <a:rPr lang="zh-CN" altLang="en-US"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多任务学习挖掘相似工况之间共享信息，提升刀具状态监测系统预测性能 </a:t>
            </a:r>
            <a:endPar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肘形连接符 28"/>
          <p:cNvCxnSpPr>
            <a:stCxn id="17" idx="1"/>
            <a:endCxn id="18" idx="1"/>
          </p:cNvCxnSpPr>
          <p:nvPr/>
        </p:nvCxnSpPr>
        <p:spPr bwMode="auto">
          <a:xfrm rot="10800000" flipH="1" flipV="1">
            <a:off x="2327947" y="2708920"/>
            <a:ext cx="59734" cy="1494188"/>
          </a:xfrm>
          <a:prstGeom prst="bentConnector3">
            <a:avLst>
              <a:gd name="adj1" fmla="val -382697"/>
            </a:avLst>
          </a:prstGeom>
          <a:solidFill>
            <a:srgbClr val="DDDDDD"/>
          </a:solidFill>
          <a:ln w="635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肘形连接符 32"/>
          <p:cNvCxnSpPr>
            <a:stCxn id="18" idx="3"/>
            <a:endCxn id="19" idx="3"/>
          </p:cNvCxnSpPr>
          <p:nvPr/>
        </p:nvCxnSpPr>
        <p:spPr bwMode="auto">
          <a:xfrm flipH="1">
            <a:off x="6804248" y="4203108"/>
            <a:ext cx="144016" cy="1567023"/>
          </a:xfrm>
          <a:prstGeom prst="bentConnector3">
            <a:avLst>
              <a:gd name="adj1" fmla="val -158732"/>
            </a:avLst>
          </a:prstGeom>
          <a:solidFill>
            <a:srgbClr val="DDDDDD"/>
          </a:solidFill>
          <a:ln w="635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右大括号 19"/>
          <p:cNvSpPr/>
          <p:nvPr/>
        </p:nvSpPr>
        <p:spPr bwMode="auto">
          <a:xfrm>
            <a:off x="7326080" y="2204238"/>
            <a:ext cx="584523" cy="2782650"/>
          </a:xfrm>
          <a:prstGeom prst="rightBrace">
            <a:avLst>
              <a:gd name="adj1" fmla="val 8333"/>
              <a:gd name="adj2" fmla="val 50000"/>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28789"/>
            <a:ext cx="6474515" cy="469464"/>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提纲</a:t>
            </a:r>
            <a:endParaRPr lang="zh-CN" altLang="en-US" sz="28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0967" y="1016160"/>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083465" y="1423825"/>
            <a:ext cx="6331665" cy="17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64505" y="997721"/>
            <a:ext cx="4387392" cy="461665"/>
          </a:xfrm>
          <a:prstGeom prst="rect">
            <a:avLst/>
          </a:prstGeom>
          <a:noFill/>
        </p:spPr>
        <p:txBody>
          <a:bodyPr wrap="square" rtlCol="0">
            <a:spAutoFit/>
          </a:bodyPr>
          <a:lstStyle/>
          <a:p>
            <a:r>
              <a:rPr lang="zh-CN" altLang="en-US" sz="2400" dirty="0" smtClean="0">
                <a:solidFill>
                  <a:schemeClr val="bg2"/>
                </a:solidFill>
                <a:latin typeface="微软雅黑" panose="020B0503020204020204" pitchFamily="34" charset="-122"/>
                <a:ea typeface="微软雅黑" panose="020B0503020204020204" pitchFamily="34" charset="-122"/>
              </a:rPr>
              <a:t>研究背景及意义</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90967" y="1936133"/>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083465" y="2343798"/>
            <a:ext cx="6331665" cy="355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64505" y="1935594"/>
            <a:ext cx="6201661"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t>鲁棒估计器的相关理论与分析</a:t>
            </a:r>
            <a:endParaRPr lang="en-US" altLang="zh-CN" dirty="0"/>
          </a:p>
        </p:txBody>
      </p:sp>
      <p:grpSp>
        <p:nvGrpSpPr>
          <p:cNvPr id="22" name="组合 21"/>
          <p:cNvGrpSpPr/>
          <p:nvPr/>
        </p:nvGrpSpPr>
        <p:grpSpPr>
          <a:xfrm>
            <a:off x="1390967" y="2856106"/>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083465" y="3263771"/>
            <a:ext cx="6331665" cy="516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64506" y="2791411"/>
            <a:ext cx="5770974" cy="461665"/>
          </a:xfrm>
          <a:prstGeom prst="rect">
            <a:avLst/>
          </a:prstGeom>
          <a:noFill/>
        </p:spPr>
        <p:txBody>
          <a:bodyPr wrap="square" rtlCol="0">
            <a:spAutoFit/>
          </a:bodyPr>
          <a:lstStyle/>
          <a:p>
            <a:pPr>
              <a:defRPr/>
            </a:pPr>
            <a:r>
              <a:rPr lang="zh-CN" altLang="en-US" sz="2400" dirty="0" smtClean="0">
                <a:solidFill>
                  <a:schemeClr val="bg2"/>
                </a:solidFill>
                <a:latin typeface="微软雅黑" panose="020B0503020204020204" pitchFamily="34" charset="-122"/>
                <a:ea typeface="微软雅黑" panose="020B0503020204020204" pitchFamily="34" charset="-122"/>
              </a:rPr>
              <a:t>基于鲁棒估计器的自适应多任务学习算法</a:t>
            </a:r>
            <a:endParaRPr lang="en-US" altLang="zh-CN" sz="2400" dirty="0">
              <a:solidFill>
                <a:schemeClr val="bg2"/>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388457" y="3651004"/>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28" idx="6"/>
          </p:cNvCxnSpPr>
          <p:nvPr/>
        </p:nvCxnSpPr>
        <p:spPr>
          <a:xfrm>
            <a:off x="2080955" y="4058669"/>
            <a:ext cx="63341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2726" y="3667610"/>
            <a:ext cx="5762753" cy="461665"/>
          </a:xfrm>
          <a:prstGeom prst="rect">
            <a:avLst/>
          </a:prstGeom>
          <a:noFill/>
        </p:spPr>
        <p:txBody>
          <a:bodyPr wrap="squar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smtClean="0">
                <a:solidFill>
                  <a:schemeClr val="bg2"/>
                </a:solidFill>
              </a:rPr>
              <a:t>基于多任务学习的刀具剩余寿命预测</a:t>
            </a:r>
            <a:endParaRPr lang="en-US" altLang="zh-CN" dirty="0">
              <a:solidFill>
                <a:schemeClr val="bg2"/>
              </a:solidFill>
            </a:endParaRPr>
          </a:p>
        </p:txBody>
      </p:sp>
      <p:grpSp>
        <p:nvGrpSpPr>
          <p:cNvPr id="32" name="组合 31"/>
          <p:cNvGrpSpPr/>
          <p:nvPr/>
        </p:nvGrpSpPr>
        <p:grpSpPr>
          <a:xfrm>
            <a:off x="1388457" y="4570977"/>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2145455" y="4968659"/>
            <a:ext cx="6163658" cy="998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10973" y="4552538"/>
            <a:ext cx="4387392" cy="461665"/>
          </a:xfrm>
          <a:prstGeom prst="rect">
            <a:avLst/>
          </a:prstGeom>
          <a:noFill/>
        </p:spPr>
        <p:txBody>
          <a:bodyPr wrap="square" rtlCol="0">
            <a:spAutoFit/>
          </a:bodyPr>
          <a:lstStyle/>
          <a:p>
            <a:r>
              <a:rPr lang="zh-CN" altLang="en-US" sz="2400" dirty="0">
                <a:solidFill>
                  <a:schemeClr val="bg2"/>
                </a:solidFill>
                <a:latin typeface="微软雅黑" panose="020B0503020204020204" pitchFamily="34" charset="-122"/>
                <a:ea typeface="微软雅黑" panose="020B0503020204020204" pitchFamily="34" charset="-122"/>
              </a:rPr>
              <a:t> 研究总结与展望</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a:spLocks noGrp="1"/>
          </p:cNvSpPr>
          <p:nvPr>
            <p:ph type="title"/>
          </p:nvPr>
        </p:nvSpPr>
        <p:spPr>
          <a:xfrm>
            <a:off x="-468560" y="251677"/>
            <a:ext cx="9144000" cy="688975"/>
          </a:xfrm>
        </p:spPr>
        <p:txBody>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鲁棒估计器</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p:cNvSpPr/>
          <p:nvPr/>
        </p:nvSpPr>
        <p:spPr>
          <a:xfrm>
            <a:off x="5292080" y="985735"/>
            <a:ext cx="3096344" cy="1458861"/>
          </a:xfrm>
          <a:prstGeom prst="rect">
            <a:avLst/>
          </a:prstGeom>
          <a:ln w="22225">
            <a:solidFill>
              <a:srgbClr val="003399"/>
            </a:solidFill>
          </a:ln>
        </p:spPr>
        <p:txBody>
          <a:bodyPr wrap="square">
            <a:spAutoFit/>
          </a:bodyPr>
          <a:lstStyle/>
          <a:p>
            <a:pPr lvl="0" fontAlgn="auto">
              <a:spcBef>
                <a:spcPct val="20000"/>
              </a:spcBef>
              <a:spcAft>
                <a:spcPts val="0"/>
              </a:spcAft>
              <a:buClr>
                <a:srgbClr val="C00000"/>
              </a:buClr>
              <a:buSzPct val="100000"/>
            </a:pPr>
            <a:r>
              <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rPr>
              <a:t>基本功能：</a:t>
            </a:r>
            <a:endParaRPr lang="zh-CN" altLang="en-US" sz="2400" b="1" dirty="0" smtClean="0">
              <a:solidFill>
                <a:srgbClr val="003399"/>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识别离群点</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降低离群点影响</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spcBef>
                <a:spcPct val="20000"/>
              </a:spcBef>
              <a:spcAft>
                <a:spcPts val="0"/>
              </a:spcAft>
              <a:buClr>
                <a:srgbClr val="C00000"/>
              </a:buClr>
              <a:buSzPct val="100000"/>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配合梯度类优化算法</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23867" y="1160367"/>
            <a:ext cx="2622550" cy="615950"/>
          </a:xfrm>
          <a:prstGeom prst="rect">
            <a:avLst/>
          </a:prstGeom>
        </p:spPr>
      </p:pic>
      <p:pic>
        <p:nvPicPr>
          <p:cNvPr id="7" name="图片 6"/>
          <p:cNvPicPr>
            <a:picLocks noChangeAspect="1"/>
          </p:cNvPicPr>
          <p:nvPr/>
        </p:nvPicPr>
        <p:blipFill>
          <a:blip r:embed="rId2"/>
          <a:stretch>
            <a:fillRect/>
          </a:stretch>
        </p:blipFill>
        <p:spPr>
          <a:xfrm>
            <a:off x="346081" y="1769929"/>
            <a:ext cx="3178122" cy="529687"/>
          </a:xfrm>
          <a:prstGeom prst="rect">
            <a:avLst/>
          </a:prstGeom>
        </p:spPr>
      </p:pic>
      <p:pic>
        <p:nvPicPr>
          <p:cNvPr id="8" name="图片 7"/>
          <p:cNvPicPr>
            <a:picLocks noChangeAspect="1"/>
          </p:cNvPicPr>
          <p:nvPr/>
        </p:nvPicPr>
        <p:blipFill>
          <a:blip r:embed="rId3"/>
          <a:stretch>
            <a:fillRect/>
          </a:stretch>
        </p:blipFill>
        <p:spPr>
          <a:xfrm>
            <a:off x="238943" y="3270078"/>
            <a:ext cx="3080278" cy="1531477"/>
          </a:xfrm>
          <a:prstGeom prst="rect">
            <a:avLst/>
          </a:prstGeom>
        </p:spPr>
      </p:pic>
      <p:sp>
        <p:nvSpPr>
          <p:cNvPr id="11" name="矩形 10"/>
          <p:cNvSpPr/>
          <p:nvPr/>
        </p:nvSpPr>
        <p:spPr>
          <a:xfrm>
            <a:off x="531135" y="764704"/>
            <a:ext cx="2954655" cy="369332"/>
          </a:xfrm>
          <a:prstGeom prst="rect">
            <a:avLst/>
          </a:prstGeom>
          <a:solidFill>
            <a:schemeClr val="bg1"/>
          </a:solidFill>
        </p:spPr>
        <p:txBody>
          <a:bodyPr wrap="none">
            <a:spAutoFit/>
          </a:bodyPr>
          <a:lstStyle/>
          <a:p>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包含二次残差项的优化目标</a:t>
            </a:r>
            <a:endParaRPr lang="zh-CN" altLang="en-US" dirty="0"/>
          </a:p>
        </p:txBody>
      </p:sp>
      <p:pic>
        <p:nvPicPr>
          <p:cNvPr id="10" name="图片 9"/>
          <p:cNvPicPr>
            <a:picLocks noChangeAspect="1"/>
          </p:cNvPicPr>
          <p:nvPr/>
        </p:nvPicPr>
        <p:blipFill>
          <a:blip r:embed="rId4"/>
          <a:stretch>
            <a:fillRect/>
          </a:stretch>
        </p:blipFill>
        <p:spPr>
          <a:xfrm>
            <a:off x="3829367" y="2624214"/>
            <a:ext cx="4320480" cy="2475405"/>
          </a:xfrm>
          <a:prstGeom prst="rect">
            <a:avLst/>
          </a:prstGeom>
        </p:spPr>
      </p:pic>
      <p:sp>
        <p:nvSpPr>
          <p:cNvPr id="15" name="矩形 14"/>
          <p:cNvSpPr/>
          <p:nvPr/>
        </p:nvSpPr>
        <p:spPr>
          <a:xfrm>
            <a:off x="1217594" y="2755346"/>
            <a:ext cx="2063385" cy="369332"/>
          </a:xfrm>
          <a:prstGeom prst="rect">
            <a:avLst/>
          </a:prstGeom>
          <a:solidFill>
            <a:schemeClr val="bg1"/>
          </a:solidFill>
        </p:spPr>
        <p:txBody>
          <a:bodyPr wrap="none">
            <a:spAutoFit/>
          </a:bodyPr>
          <a:lstStyle/>
          <a:p>
            <a:r>
              <a:rPr lang="en-US" altLang="zh-CN" b="1" kern="0" dirty="0" smtClean="0">
                <a:latin typeface="微软雅黑" panose="020B0503020204020204" pitchFamily="34" charset="-122"/>
                <a:ea typeface="微软雅黑" panose="020B0503020204020204" pitchFamily="34" charset="-122"/>
                <a:cs typeface="Times New Roman" panose="02020603050405020304" pitchFamily="18" charset="0"/>
              </a:rPr>
              <a:t>Huber</a:t>
            </a:r>
            <a:r>
              <a:rPr lang="zh-CN"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鲁棒估计器</a:t>
            </a:r>
            <a:endParaRPr lang="zh-CN" altLang="en-US" dirty="0"/>
          </a:p>
        </p:txBody>
      </p:sp>
      <p:sp>
        <p:nvSpPr>
          <p:cNvPr id="16" name="矩形 59"/>
          <p:cNvSpPr>
            <a:spLocks noChangeArrowheads="1"/>
          </p:cNvSpPr>
          <p:nvPr/>
        </p:nvSpPr>
        <p:spPr bwMode="auto">
          <a:xfrm>
            <a:off x="3566339" y="1907540"/>
            <a:ext cx="18697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易受离群值影响 </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bwMode="auto">
          <a:xfrm>
            <a:off x="179513" y="1160367"/>
            <a:ext cx="3444718" cy="1265565"/>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18" name="矩形 17"/>
          <p:cNvSpPr/>
          <p:nvPr/>
        </p:nvSpPr>
        <p:spPr bwMode="auto">
          <a:xfrm>
            <a:off x="179512" y="2564904"/>
            <a:ext cx="8064896" cy="3744416"/>
          </a:xfrm>
          <a:prstGeom prst="rect">
            <a:avLst/>
          </a:prstGeom>
          <a:noFill/>
          <a:ln w="28575" cap="flat" cmpd="sng" algn="ctr">
            <a:solidFill>
              <a:schemeClr val="accent2"/>
            </a:solidFill>
            <a:prstDash val="dash"/>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24" name="下箭头 23"/>
          <p:cNvSpPr/>
          <p:nvPr/>
        </p:nvSpPr>
        <p:spPr bwMode="auto">
          <a:xfrm rot="16200000">
            <a:off x="4260940" y="1204489"/>
            <a:ext cx="540391" cy="922166"/>
          </a:xfrm>
          <a:prstGeom prst="downArrow">
            <a:avLst>
              <a:gd name="adj1" fmla="val 40728"/>
              <a:gd name="adj2" fmla="val 50000"/>
            </a:avLst>
          </a:prstGeom>
          <a:solidFill>
            <a:srgbClr val="003399"/>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endParaRPr>
          </a:p>
        </p:txBody>
      </p:sp>
      <p:sp>
        <p:nvSpPr>
          <p:cNvPr id="26" name="矩形 59"/>
          <p:cNvSpPr>
            <a:spLocks noChangeArrowheads="1"/>
          </p:cNvSpPr>
          <p:nvPr/>
        </p:nvSpPr>
        <p:spPr bwMode="auto">
          <a:xfrm>
            <a:off x="4369776" y="5090766"/>
            <a:ext cx="1131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原始函数 </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59"/>
          <p:cNvSpPr>
            <a:spLocks noChangeArrowheads="1"/>
          </p:cNvSpPr>
          <p:nvPr/>
        </p:nvSpPr>
        <p:spPr bwMode="auto">
          <a:xfrm>
            <a:off x="6528571" y="5089342"/>
            <a:ext cx="1131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fontAlgn="auto">
              <a:spcBef>
                <a:spcPts val="1200"/>
              </a:spcBef>
              <a:spcAft>
                <a:spcPts val="0"/>
              </a:spcAft>
              <a:buClr>
                <a:srgbClr val="C00000"/>
              </a:buClr>
              <a:buSzPct val="85000"/>
              <a:buNone/>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影响函数 </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566888" y="5517232"/>
            <a:ext cx="7605776" cy="707886"/>
          </a:xfrm>
          <a:prstGeom prst="rect">
            <a:avLst/>
          </a:prstGeom>
          <a:solidFill>
            <a:schemeClr val="bg1">
              <a:lumMod val="85000"/>
            </a:schemeClr>
          </a:solidFill>
        </p:spPr>
        <p:txBody>
          <a:bodyPr wrap="square">
            <a:spAutoFit/>
          </a:bodyPr>
          <a:lstStyle/>
          <a:p>
            <a:pPr marL="457200" indent="-457200">
              <a:buAutoNum type="arabicPeriod"/>
            </a:pP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影响函数应为</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有界</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且具有明显递减规律，以减少离群点的影响</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AutoNum type="arabicPeriod"/>
            </a:pP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存在</a:t>
            </a:r>
            <a:r>
              <a:rPr lang="zh-CN" altLang="en-US" sz="20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衰减点</a:t>
            </a:r>
            <a:r>
              <a:rPr lang="zh-CN" altLang="en-US"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以决定异常值的识别范围</a:t>
            </a:r>
            <a:endParaRPr lang="en-US" altLang="zh-CN" sz="2000" b="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922706"/>
          </a:solidFill>
          <a:prstDash val="solid"/>
          <a:round/>
          <a:headEnd type="none" w="med" len="med"/>
          <a:tailEnd type="none" w="med" len="med"/>
        </a:ln>
      </a:spPr>
      <a:bodyPr vert="horz" wrap="square" lIns="90000" tIns="46800" rIns="90000" bIns="46800" numCol="1" rtlCol="0"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spPr>
      <a:bodyPr vert="horz" wrap="none" lIns="90000" tIns="46800" rIns="90000" bIns="4680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lnDef>
    <a:txDef>
      <a: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pPr>
      <a:bodyPr>
        <a:spAutoFit/>
      </a:bodyPr>
      <a:lstStyle>
        <a:defPPr>
          <a:defRPr sz="1600" b="1" dirty="0">
            <a:solidFill>
              <a:schemeClr val="tx2">
                <a:lumMod val="75000"/>
              </a:schemeClr>
            </a:solidFill>
          </a:defRPr>
        </a:defPPr>
      </a:lstStyle>
    </a:tx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28575" cap="flat" cmpd="sng" algn="ctr">
          <a:solidFill>
            <a:schemeClr val="bg1"/>
          </a:solidFill>
          <a:prstDash val="solid"/>
          <a:round/>
          <a:headEnd type="none" w="med" len="med"/>
          <a:tailEnd type="none" w="med" len="med"/>
        </a:ln>
      </a:spPr>
      <a:bodyPr vert="horz" wrap="none" lIns="90000" tIns="46800" rIns="90000" bIns="46800" numCol="1" rtlCol="0"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spPr>
      <a:bodyPr vert="horz" wrap="none" lIns="90000" tIns="46800" rIns="90000" bIns="4680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6084</Words>
  <Application>WPS 演示</Application>
  <PresentationFormat>全屏显示(4:3)</PresentationFormat>
  <Paragraphs>710</Paragraphs>
  <Slides>49</Slides>
  <Notes>49</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49</vt:i4>
      </vt:variant>
    </vt:vector>
  </HeadingPairs>
  <TitlesOfParts>
    <vt:vector size="69" baseType="lpstr">
      <vt:lpstr>Arial</vt:lpstr>
      <vt:lpstr>宋体</vt:lpstr>
      <vt:lpstr>Wingdings</vt:lpstr>
      <vt:lpstr>Arial Narrow</vt:lpstr>
      <vt:lpstr>MingLiU</vt:lpstr>
      <vt:lpstr>MingLiU-ExtB</vt:lpstr>
      <vt:lpstr>Calibri</vt:lpstr>
      <vt:lpstr>黑体</vt:lpstr>
      <vt:lpstr>华文新魏</vt:lpstr>
      <vt:lpstr>微软雅黑</vt:lpstr>
      <vt:lpstr>等线</vt:lpstr>
      <vt:lpstr>Times New Roman</vt:lpstr>
      <vt:lpstr>Arial</vt:lpstr>
      <vt:lpstr>Cambria Math</vt:lpstr>
      <vt:lpstr>Arial Unicode MS</vt:lpstr>
      <vt:lpstr>等线 Light</vt:lpstr>
      <vt:lpstr>Office 主题</vt:lpstr>
      <vt:lpstr>1_自定义设计方案</vt:lpstr>
      <vt:lpstr>2_自定义设计方案</vt:lpstr>
      <vt:lpstr>2016-VI主题-蓝</vt:lpstr>
      <vt:lpstr>面向未知任务关系场景的多任务学习算法设计与应用  </vt:lpstr>
      <vt:lpstr>提纲</vt:lpstr>
      <vt:lpstr>提纲</vt:lpstr>
      <vt:lpstr>研究背景</vt:lpstr>
      <vt:lpstr>多任务学习的研究现状</vt:lpstr>
      <vt:lpstr>研究内容和创新点</vt:lpstr>
      <vt:lpstr>        论文研究思路</vt:lpstr>
      <vt:lpstr>提纲</vt:lpstr>
      <vt:lpstr>        鲁棒估计器</vt:lpstr>
      <vt:lpstr>        鲁棒估计器与离群过程的转换方法</vt:lpstr>
      <vt:lpstr>        鲁棒估计器与离群过程的转换方法</vt:lpstr>
      <vt:lpstr>        鲁棒估计器与离群过程的转换方法</vt:lpstr>
      <vt:lpstr>        鲁棒估计器与离群过程的转换方法</vt:lpstr>
      <vt:lpstr>提纲</vt:lpstr>
      <vt:lpstr>问题描述和挑战</vt:lpstr>
      <vt:lpstr>算法设计</vt:lpstr>
      <vt:lpstr>算法设计</vt:lpstr>
      <vt:lpstr>优化流程</vt:lpstr>
      <vt:lpstr>优化流程</vt:lpstr>
      <vt:lpstr>实验验证</vt:lpstr>
      <vt:lpstr>实验验证</vt:lpstr>
      <vt:lpstr>实验验证</vt:lpstr>
      <vt:lpstr>实验验证</vt:lpstr>
      <vt:lpstr>实验验证</vt:lpstr>
      <vt:lpstr>提纲</vt:lpstr>
      <vt:lpstr>预测失效时间的意义</vt:lpstr>
      <vt:lpstr>应用目标和现状</vt:lpstr>
      <vt:lpstr>研究挑战和解决方案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      硕士阶段参与的项目与发表论文</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齐鸣</cp:lastModifiedBy>
  <cp:revision>1918</cp:revision>
  <cp:lastPrinted>2020-02-15T07:43:00Z</cp:lastPrinted>
  <dcterms:created xsi:type="dcterms:W3CDTF">2021-06-01T14:38:53Z</dcterms:created>
  <dcterms:modified xsi:type="dcterms:W3CDTF">2021-06-01T14:39:23Z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DB90B9B32E514ECABEED7F7EF7039271</vt:lpwstr>
  </property>
  <property fmtid="{D5CDD505-2E9C-101B-9397-08002B2CF9AE}" pid="3" name="KSOProductBuildVer">
    <vt:lpwstr>2052-11.1.0.10463</vt:lpwstr>
  </property>
</Properties>
</file>